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2.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62"/>
  </p:notesMasterIdLst>
  <p:sldIdLst>
    <p:sldId id="435" r:id="rId3"/>
    <p:sldId id="491" r:id="rId4"/>
    <p:sldId id="466" r:id="rId5"/>
    <p:sldId id="467" r:id="rId6"/>
    <p:sldId id="469" r:id="rId7"/>
    <p:sldId id="348" r:id="rId8"/>
    <p:sldId id="452" r:id="rId9"/>
    <p:sldId id="433" r:id="rId10"/>
    <p:sldId id="455" r:id="rId11"/>
    <p:sldId id="449" r:id="rId12"/>
    <p:sldId id="453" r:id="rId13"/>
    <p:sldId id="470" r:id="rId14"/>
    <p:sldId id="454" r:id="rId15"/>
    <p:sldId id="428" r:id="rId16"/>
    <p:sldId id="412" r:id="rId17"/>
    <p:sldId id="450" r:id="rId18"/>
    <p:sldId id="434" r:id="rId19"/>
    <p:sldId id="310" r:id="rId20"/>
    <p:sldId id="464" r:id="rId21"/>
    <p:sldId id="432" r:id="rId22"/>
    <p:sldId id="436" r:id="rId23"/>
    <p:sldId id="463" r:id="rId24"/>
    <p:sldId id="437" r:id="rId25"/>
    <p:sldId id="456" r:id="rId26"/>
    <p:sldId id="461" r:id="rId27"/>
    <p:sldId id="457" r:id="rId28"/>
    <p:sldId id="477" r:id="rId29"/>
    <p:sldId id="478" r:id="rId30"/>
    <p:sldId id="490" r:id="rId31"/>
    <p:sldId id="438" r:id="rId32"/>
    <p:sldId id="472" r:id="rId33"/>
    <p:sldId id="473" r:id="rId34"/>
    <p:sldId id="474" r:id="rId35"/>
    <p:sldId id="475" r:id="rId36"/>
    <p:sldId id="476" r:id="rId37"/>
    <p:sldId id="441" r:id="rId38"/>
    <p:sldId id="442" r:id="rId39"/>
    <p:sldId id="482" r:id="rId40"/>
    <p:sldId id="483" r:id="rId41"/>
    <p:sldId id="489" r:id="rId42"/>
    <p:sldId id="430" r:id="rId43"/>
    <p:sldId id="443" r:id="rId44"/>
    <p:sldId id="451" r:id="rId45"/>
    <p:sldId id="479" r:id="rId46"/>
    <p:sldId id="481" r:id="rId47"/>
    <p:sldId id="444" r:id="rId48"/>
    <p:sldId id="445" r:id="rId49"/>
    <p:sldId id="448" r:id="rId50"/>
    <p:sldId id="485" r:id="rId51"/>
    <p:sldId id="431" r:id="rId52"/>
    <p:sldId id="486" r:id="rId53"/>
    <p:sldId id="487" r:id="rId54"/>
    <p:sldId id="488" r:id="rId55"/>
    <p:sldId id="458" r:id="rId56"/>
    <p:sldId id="459" r:id="rId57"/>
    <p:sldId id="493" r:id="rId58"/>
    <p:sldId id="480" r:id="rId59"/>
    <p:sldId id="268" r:id="rId60"/>
    <p:sldId id="345"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07" autoAdjust="0"/>
    <p:restoredTop sz="92308" autoAdjust="0"/>
  </p:normalViewPr>
  <p:slideViewPr>
    <p:cSldViewPr snapToGrid="0" snapToObjects="1">
      <p:cViewPr varScale="1">
        <p:scale>
          <a:sx n="108" d="100"/>
          <a:sy n="108" d="100"/>
        </p:scale>
        <p:origin x="-120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14/5/16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www.drchristinahibbert.com/author/Admin/"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Jesus</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time, both the Pharisees and the common people worried</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Pharisees sought wealth to relieve worries about the future—just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like us today</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The common people worried about food and clothes.</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hat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one reason so many came to hear Jesus teach, as it sometimes included a free lunch</a:t>
            </a:r>
            <a:r>
              <a:rPr lang="en-SG" sz="1200" kern="1200" dirty="0" smtClean="0">
                <a:solidFill>
                  <a:schemeClr val="tx1"/>
                </a:solidFill>
                <a:effectLst/>
                <a:latin typeface="+mn-lt"/>
                <a:ea typeface="+mn-ea"/>
                <a:cs typeface="+mn-cs"/>
              </a:rPr>
              <a:t>!</a:t>
            </a:r>
            <a:endParaRPr lang="en-US" dirty="0" smtClean="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Today </a:t>
            </a:r>
            <a:r>
              <a:rPr lang="en-US" sz="1200" kern="1200" dirty="0" smtClean="0">
                <a:solidFill>
                  <a:schemeClr val="tx1"/>
                </a:solidFill>
                <a:effectLst/>
                <a:latin typeface="+mn-lt"/>
                <a:ea typeface="+mn-ea"/>
                <a:cs typeface="+mn-cs"/>
              </a:rPr>
              <a:t>we</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see three ways not to worry.</a:t>
            </a:r>
            <a:r>
              <a:rPr lang="en-SG" dirty="0" smtClean="0">
                <a:effectLst/>
              </a:rPr>
              <a:t> </a:t>
            </a:r>
          </a:p>
          <a:p>
            <a:r>
              <a:rPr lang="en-US" dirty="0" smtClean="0">
                <a:cs typeface="ＭＳ Ｐゴシック" charset="0"/>
              </a:rPr>
              <a:t>• </a:t>
            </a:r>
            <a:r>
              <a:rPr lang="en-US" sz="1200" kern="1200" dirty="0" smtClean="0">
                <a:solidFill>
                  <a:schemeClr val="tx1"/>
                </a:solidFill>
                <a:effectLst/>
                <a:latin typeface="+mn-lt"/>
                <a:ea typeface="+mn-ea"/>
                <a:cs typeface="+mn-cs"/>
              </a:rPr>
              <a:t>Matthew 6:25-34 is the </a:t>
            </a:r>
            <a:r>
              <a:rPr lang="en-US" sz="1200" kern="1200" dirty="0" smtClean="0">
                <a:solidFill>
                  <a:schemeClr val="tx1"/>
                </a:solidFill>
                <a:effectLst/>
                <a:latin typeface="+mn-lt"/>
                <a:ea typeface="+mn-ea"/>
                <a:cs typeface="+mn-cs"/>
              </a:rPr>
              <a:t>Bible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best text to defeat worry</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first way to free you from worry is to…</a:t>
            </a:r>
            <a:r>
              <a:rPr lang="en-SG" dirty="0" smtClean="0">
                <a:effectLst/>
              </a:rPr>
              <a:t> </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Know the Lord gives you food—but anxiety </a:t>
            </a:r>
            <a:r>
              <a:rPr lang="en-US" sz="1200" kern="1200" dirty="0" err="1" smtClean="0">
                <a:solidFill>
                  <a:schemeClr val="tx1"/>
                </a:solidFill>
                <a:effectLst/>
                <a:latin typeface="+mn-lt"/>
                <a:ea typeface="+mn-ea"/>
                <a:cs typeface="+mn-cs"/>
              </a:rPr>
              <a:t>doesn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let you enjoy that food</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What is the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therefore</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there for (6:25)?</a:t>
            </a:r>
            <a:r>
              <a:rPr lang="en-SG" dirty="0" smtClean="0">
                <a:effectLst/>
              </a:rPr>
              <a:t> </a:t>
            </a:r>
            <a:endParaRPr lang="en-SG"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smtClean="0"/>
              <a:t>Well, Jesus just finished telling us to save for heaven rather than for earth.</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smtClean="0"/>
              <a:t>Now Jesus anticipates a natural objection of his listeners: </a:t>
            </a:r>
            <a:r>
              <a:rPr lang="ru-RU" dirty="0" smtClean="0"/>
              <a:t>"</a:t>
            </a:r>
            <a:r>
              <a:rPr lang="en-SG" dirty="0" smtClean="0"/>
              <a:t>If </a:t>
            </a:r>
            <a:r>
              <a:rPr lang="en-SG" dirty="0" smtClean="0"/>
              <a:t>a person is occupied with the things of God, the true Master, how will he care for his ordinary needs in life, such as food, clothing, and shelter</a:t>
            </a:r>
            <a:r>
              <a:rPr lang="en-SG" dirty="0" smtClean="0"/>
              <a:t>?</a:t>
            </a:r>
            <a:r>
              <a:rPr lang="ru-RU" dirty="0" smtClean="0"/>
              <a:t>"</a:t>
            </a:r>
            <a:r>
              <a:rPr lang="en-SG" dirty="0" smtClean="0"/>
              <a:t> </a:t>
            </a:r>
            <a:r>
              <a:rPr lang="en-SG" dirty="0" smtClean="0"/>
              <a:t>(Barbieri, </a:t>
            </a:r>
            <a:r>
              <a:rPr lang="ru-RU" dirty="0" smtClean="0"/>
              <a:t>"</a:t>
            </a:r>
            <a:r>
              <a:rPr lang="en-SG" dirty="0" smtClean="0"/>
              <a:t>Matthew,</a:t>
            </a:r>
            <a:r>
              <a:rPr lang="ru-RU" dirty="0" smtClean="0"/>
              <a:t>"</a:t>
            </a:r>
            <a:r>
              <a:rPr lang="en-SG" dirty="0" smtClean="0"/>
              <a:t> </a:t>
            </a:r>
            <a:r>
              <a:rPr lang="en-SG" dirty="0" smtClean="0"/>
              <a:t>BKC, 2:33). </a:t>
            </a:r>
            <a:endParaRPr lang="en-US" dirty="0" smtClean="0"/>
          </a:p>
          <a:p>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Wiersbe says</a:t>
            </a:r>
            <a:r>
              <a:rPr lang="en-US" baseline="0" dirty="0" smtClean="0">
                <a:cs typeface="ＭＳ Ｐゴシック" charset="0"/>
              </a:rPr>
              <a:t> it well</a:t>
            </a:r>
            <a:r>
              <a:rPr lang="is-IS" baseline="0" dirty="0" smtClean="0">
                <a:cs typeface="ＭＳ Ｐゴシック" charset="0"/>
              </a:rPr>
              <a:t>…</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What things does Jesus say not to worry about (6:25-34)?</a:t>
            </a:r>
            <a:r>
              <a:rPr lang="en-SG" dirty="0" smtClean="0">
                <a:effectLst/>
              </a:rPr>
              <a:t> </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We might think that Christ would address the need for shelter, but he actually </a:t>
            </a:r>
            <a:r>
              <a:rPr lang="en-US" sz="1200" kern="1200" dirty="0" err="1" smtClean="0">
                <a:solidFill>
                  <a:schemeClr val="tx1"/>
                </a:solidFill>
                <a:effectLst/>
                <a:latin typeface="+mn-lt"/>
                <a:ea typeface="+mn-ea"/>
                <a:cs typeface="+mn-cs"/>
              </a:rPr>
              <a:t>doesn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even mention it. He tells us that since God cares for plants and animals that are less valuable than us, we have reason to trust in God to care for us who are made in his image!</a:t>
            </a:r>
            <a:r>
              <a:rPr lang="en-SG" dirty="0" smtClean="0">
                <a:effectLst/>
              </a:rPr>
              <a: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Do we really worry about food (6:25)?</a:t>
            </a:r>
            <a:r>
              <a:rPr lang="en-SG" dirty="0" smtClean="0">
                <a:effectLst/>
              </a:rPr>
              <a:t> </a:t>
            </a:r>
          </a:p>
          <a:p>
            <a:r>
              <a:rPr lang="en-SG" dirty="0" smtClean="0">
                <a:cs typeface="ＭＳ Ｐゴシック" charset="0"/>
              </a:rPr>
              <a:t>Yes, definitely! Singaporeans typically ask, </a:t>
            </a:r>
            <a:r>
              <a:rPr lang="ru-RU" dirty="0" smtClean="0">
                <a:cs typeface="ＭＳ Ｐゴシック" charset="0"/>
              </a:rPr>
              <a:t>"</a:t>
            </a:r>
            <a:r>
              <a:rPr lang="en-SG" dirty="0" smtClean="0">
                <a:cs typeface="ＭＳ Ｐゴシック" charset="0"/>
              </a:rPr>
              <a:t>Have </a:t>
            </a:r>
            <a:r>
              <a:rPr lang="en-SG" dirty="0" smtClean="0">
                <a:cs typeface="ＭＳ Ｐゴシック" charset="0"/>
              </a:rPr>
              <a:t>you eaten</a:t>
            </a:r>
            <a:r>
              <a:rPr lang="en-SG" dirty="0" smtClean="0">
                <a:cs typeface="ＭＳ Ｐゴシック" charset="0"/>
              </a:rPr>
              <a:t>?</a:t>
            </a:r>
            <a:r>
              <a:rPr lang="ru-RU" dirty="0" smtClean="0">
                <a:cs typeface="ＭＳ Ｐゴシック" charset="0"/>
              </a:rPr>
              <a:t>"</a:t>
            </a:r>
            <a:r>
              <a:rPr lang="en-SG" dirty="0" smtClean="0">
                <a:cs typeface="ＭＳ Ｐゴシック" charset="0"/>
              </a:rPr>
              <a:t> </a:t>
            </a:r>
            <a:r>
              <a:rPr lang="en-SG" dirty="0" smtClean="0">
                <a:cs typeface="ＭＳ Ｐゴシック" charset="0"/>
              </a:rPr>
              <a:t>I wonder if anyone is going hungry here in this prosperous nation!</a:t>
            </a:r>
          </a:p>
          <a:p>
            <a:r>
              <a:rPr lang="en-SG" dirty="0" smtClean="0">
                <a:cs typeface="ＭＳ Ｐゴシック" charset="0"/>
              </a:rPr>
              <a:t>Some friends have passed by hundreds of restaurants to get to the stall they love most—or one on the other side of the country that sells the same food for a dollar less!</a:t>
            </a:r>
          </a:p>
          <a:p>
            <a:r>
              <a:rPr lang="en-SG" dirty="0" smtClean="0">
                <a:cs typeface="ＭＳ Ｐゴシック" charset="0"/>
              </a:rPr>
              <a:t>We worry about where we going to eat after church! For some of us, this is really a big deal.</a:t>
            </a:r>
          </a:p>
          <a:p>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What do you see? </a:t>
            </a:r>
            <a:r>
              <a:rPr lang="en-US" sz="1200" kern="1200" dirty="0" smtClean="0">
                <a:solidFill>
                  <a:schemeClr val="tx1"/>
                </a:solidFill>
                <a:effectLst/>
                <a:latin typeface="+mn-lt"/>
                <a:ea typeface="+mn-ea"/>
                <a:cs typeface="+mn-cs"/>
              </a:rPr>
              <a:t>Tell your neighbor. </a:t>
            </a:r>
          </a:p>
          <a:p>
            <a:r>
              <a:rPr lang="en-US" sz="1200" kern="1200" dirty="0" smtClean="0">
                <a:solidFill>
                  <a:schemeClr val="tx1"/>
                </a:solidFill>
                <a:effectLst/>
                <a:latin typeface="+mn-lt"/>
                <a:ea typeface="+mn-ea"/>
                <a:cs typeface="+mn-cs"/>
              </a:rPr>
              <a:t>Did you see a glass half empty or half full?</a:t>
            </a:r>
            <a:r>
              <a:rPr lang="en-SG" dirty="0" smtClean="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Birds need an enormous amount of food daily—often twice their body weight! Yet God provides enough seed for them.</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You are worth far more than a bird to God! </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Well, I think we do this all the time.</a:t>
            </a:r>
          </a:p>
          <a:p>
            <a:r>
              <a:rPr lang="en-US" dirty="0" smtClean="0">
                <a:cs typeface="ＭＳ Ｐゴシック" charset="0"/>
              </a:rPr>
              <a:t>We spend a great deal of our time planning for our retirement and saving for this time—all accompanied not by wise planning but by worry.</a:t>
            </a:r>
          </a:p>
          <a:p>
            <a:r>
              <a:rPr lang="en-US" dirty="0" smtClean="0">
                <a:cs typeface="ＭＳ Ｐゴシック" charset="0"/>
              </a:rPr>
              <a:t>We worry if we will be healthy today and tomorrow. Worry causes many physical problems that ruin our health.</a:t>
            </a:r>
          </a:p>
          <a:p>
            <a:r>
              <a:rPr lang="ru-RU" dirty="0" smtClean="0">
                <a:cs typeface="ＭＳ Ｐゴシック" charset="0"/>
              </a:rPr>
              <a:t>"</a:t>
            </a:r>
            <a:r>
              <a:rPr lang="en-US" dirty="0" smtClean="0">
                <a:cs typeface="ＭＳ Ｐゴシック" charset="0"/>
              </a:rPr>
              <a:t>Jesus </a:t>
            </a:r>
            <a:r>
              <a:rPr lang="en-US" dirty="0" smtClean="0">
                <a:cs typeface="ＭＳ Ｐゴシック" charset="0"/>
              </a:rPr>
              <a:t>said that worry is sinful. We may dignify worry by calling it by some other name—concern, burden, a cross to bear—but the results are still the same. Instead of helping us live longer, anxiety only makes life shorter (Matt. 6:27</a:t>
            </a:r>
            <a:r>
              <a:rPr lang="en-US" dirty="0" smtClean="0">
                <a:cs typeface="ＭＳ Ｐゴシック" charset="0"/>
              </a:rPr>
              <a:t>)</a:t>
            </a:r>
            <a:r>
              <a:rPr lang="ru-RU" dirty="0" smtClean="0">
                <a:cs typeface="ＭＳ Ｐゴシック" charset="0"/>
              </a:rPr>
              <a:t>"</a:t>
            </a:r>
            <a:r>
              <a:rPr lang="en-US" dirty="0" smtClean="0">
                <a:cs typeface="ＭＳ Ｐゴシック" charset="0"/>
              </a:rPr>
              <a:t> </a:t>
            </a:r>
            <a:r>
              <a:rPr lang="en-US" dirty="0" smtClean="0">
                <a:cs typeface="ＭＳ Ｐゴシック" charset="0"/>
              </a:rPr>
              <a:t>(Wiersbe, BE Series, 62).</a:t>
            </a:r>
          </a:p>
          <a:p>
            <a:r>
              <a:rPr lang="en-US" dirty="0" smtClean="0">
                <a:cs typeface="ＭＳ Ｐゴシック" charset="0"/>
              </a:rPr>
              <a:t>Worry </a:t>
            </a:r>
            <a:r>
              <a:rPr lang="en-US" dirty="0" smtClean="0">
                <a:cs typeface="ＭＳ Ｐゴシック" charset="0"/>
              </a:rPr>
              <a:t>won</a:t>
            </a:r>
            <a:r>
              <a:rPr lang="uk-UA" dirty="0" smtClean="0">
                <a:cs typeface="ＭＳ Ｐゴシック" charset="0"/>
              </a:rPr>
              <a:t>'</a:t>
            </a:r>
            <a:r>
              <a:rPr lang="en-US" dirty="0" smtClean="0">
                <a:cs typeface="ＭＳ Ｐゴシック" charset="0"/>
              </a:rPr>
              <a:t>t </a:t>
            </a:r>
            <a:r>
              <a:rPr lang="en-US" dirty="0" smtClean="0">
                <a:cs typeface="ＭＳ Ｐゴシック" charset="0"/>
              </a:rPr>
              <a:t>lengthen your life, but it likely will shorten it.</a:t>
            </a:r>
          </a:p>
          <a:p>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Know the Lord gives you food—but anxiety </a:t>
            </a:r>
            <a:r>
              <a:rPr lang="en-US" sz="1200" kern="1200" dirty="0" err="1" smtClean="0">
                <a:solidFill>
                  <a:schemeClr val="tx1"/>
                </a:solidFill>
                <a:effectLst/>
                <a:latin typeface="+mn-lt"/>
                <a:ea typeface="+mn-ea"/>
                <a:cs typeface="+mn-cs"/>
              </a:rPr>
              <a:t>doesn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let you enjoy that food</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second way to free you from worry is to…</a:t>
            </a:r>
            <a:r>
              <a:rPr lang="en-SG" dirty="0" smtClean="0">
                <a:effectLst/>
              </a:rPr>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Know that God provides your garments whether you fret about them or not</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Do we really worry about clothing (6:26)?</a:t>
            </a:r>
            <a:r>
              <a:rPr lang="en-SG" dirty="0" smtClean="0">
                <a:effectLst/>
              </a:rPr>
              <a:t>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If the glass is half full, you are focusing on the water still there. You see a nice glass with clean, pure water to drink.</a:t>
            </a:r>
          </a:p>
          <a:p>
            <a:r>
              <a:rPr lang="en-US" sz="1200" kern="1200" dirty="0" smtClean="0">
                <a:solidFill>
                  <a:schemeClr val="tx1"/>
                </a:solidFill>
                <a:effectLst/>
                <a:latin typeface="+mn-lt"/>
                <a:ea typeface="+mn-ea"/>
                <a:cs typeface="+mn-cs"/>
              </a:rPr>
              <a:t>If the glass is half empty to you, maybe you wonder why.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Unfortunately, Madison Avenue tells us to worry about clothing to pad their pocketbooks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Are our clothes really too old or out of style—every year? Must styles change so fast?</a:t>
            </a:r>
            <a:r>
              <a:rPr lang="en-SG" dirty="0" smtClean="0">
                <a:effectLst/>
              </a:rPr>
              <a:t> </a:t>
            </a:r>
            <a:endParaRPr lang="en-US" dirty="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we all have enough pants, shirts, blouses, and dresses? Why must we worry about such things?</a:t>
            </a:r>
            <a:r>
              <a:rPr lang="en-SG" dirty="0" smtClean="0">
                <a:effectLst/>
              </a:rPr>
              <a:t> </a:t>
            </a:r>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Wealth insulates us from the life of faith. </a:t>
            </a:r>
            <a:r>
              <a:rPr lang="en-US" sz="1200" kern="1200" dirty="0" smtClean="0">
                <a:solidFill>
                  <a:schemeClr val="tx1"/>
                </a:solidFill>
                <a:effectLst/>
                <a:latin typeface="+mn-lt"/>
                <a:ea typeface="+mn-ea"/>
                <a:cs typeface="+mn-cs"/>
              </a:rPr>
              <a:t>That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why one of my Singapore friends decided that his $40,000 a month job would be a hindrance to him. He even made as much as $80,000 monthly 20 years ago! He went away as a missionary and now he makes less than $40,000 a </a:t>
            </a:r>
            <a:r>
              <a:rPr lang="en-US" sz="1200" i="1" kern="1200" dirty="0" smtClean="0">
                <a:solidFill>
                  <a:schemeClr val="tx1"/>
                </a:solidFill>
                <a:effectLst/>
                <a:latin typeface="+mn-lt"/>
                <a:ea typeface="+mn-ea"/>
                <a:cs typeface="+mn-cs"/>
              </a:rPr>
              <a:t>year</a:t>
            </a:r>
            <a:r>
              <a:rPr lang="en-US" sz="1200" kern="1200" dirty="0" smtClean="0">
                <a:solidFill>
                  <a:schemeClr val="tx1"/>
                </a:solidFill>
                <a:effectLst/>
                <a:latin typeface="+mn-lt"/>
                <a:ea typeface="+mn-ea"/>
                <a:cs typeface="+mn-cs"/>
              </a:rPr>
              <a:t>, but God has taken care of him and his wife. </a:t>
            </a:r>
            <a:r>
              <a:rPr lang="en-US" sz="1200" kern="1200" dirty="0" smtClean="0">
                <a:solidFill>
                  <a:schemeClr val="tx1"/>
                </a:solidFill>
                <a:effectLst/>
                <a:latin typeface="+mn-lt"/>
                <a:ea typeface="+mn-ea"/>
                <a:cs typeface="+mn-cs"/>
              </a:rPr>
              <a:t>He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also full of joy!</a:t>
            </a:r>
            <a:r>
              <a:rPr lang="en-SG" dirty="0" smtClean="0">
                <a:effectLst/>
              </a:rPr>
              <a:t> </a:t>
            </a:r>
            <a:endParaRPr lang="en-US" dirty="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Know the Lord gives you food—but anxiety </a:t>
            </a:r>
            <a:r>
              <a:rPr lang="en-US" sz="1200" kern="1200" dirty="0" err="1" smtClean="0">
                <a:solidFill>
                  <a:schemeClr val="tx1"/>
                </a:solidFill>
                <a:effectLst/>
                <a:latin typeface="+mn-lt"/>
                <a:ea typeface="+mn-ea"/>
                <a:cs typeface="+mn-cs"/>
              </a:rPr>
              <a:t>doesn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let you enjoy that food</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Know that God provides your garments whether you fret about them or not</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What happened to the water that used to be up to the top? Even worse, maybe there was never that much water in the first place.</a:t>
            </a:r>
            <a:r>
              <a:rPr lang="en-SG" dirty="0" smtClean="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Believe that </a:t>
            </a:r>
            <a:r>
              <a:rPr lang="en-US" sz="1200" kern="1200" dirty="0" smtClean="0">
                <a:solidFill>
                  <a:schemeClr val="tx1"/>
                </a:solidFill>
                <a:effectLst/>
                <a:latin typeface="+mn-lt"/>
                <a:ea typeface="+mn-ea"/>
                <a:cs typeface="+mn-cs"/>
              </a:rPr>
              <a:t>God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coming kingdom includes you if you </a:t>
            </a:r>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worry</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To worry about material things is to live like pagans (6:31-32).</a:t>
            </a:r>
            <a:r>
              <a:rPr lang="en-SG" dirty="0" smtClean="0">
                <a:effectLst/>
              </a:rPr>
              <a:t> </a:t>
            </a:r>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What does it mean to seek </a:t>
            </a:r>
            <a:r>
              <a:rPr lang="en-US" sz="1200" kern="1200" dirty="0" smtClean="0">
                <a:solidFill>
                  <a:schemeClr val="tx1"/>
                </a:solidFill>
                <a:effectLst/>
                <a:latin typeface="+mn-lt"/>
                <a:ea typeface="+mn-ea"/>
                <a:cs typeface="+mn-cs"/>
              </a:rPr>
              <a:t>God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kingdom (6:33)?</a:t>
            </a:r>
            <a:r>
              <a:rPr lang="en-SG" dirty="0" smtClean="0">
                <a:effectLst/>
              </a:rPr>
              <a:t> </a:t>
            </a:r>
          </a:p>
          <a:p>
            <a:r>
              <a:rPr lang="en-SG" dirty="0" smtClean="0">
                <a:cs typeface="ＭＳ Ｐゴシック" charset="0"/>
              </a:rPr>
              <a:t>We ask kids, </a:t>
            </a:r>
            <a:r>
              <a:rPr lang="ru-RU" dirty="0" smtClean="0">
                <a:cs typeface="ＭＳ Ｐゴシック" charset="0"/>
              </a:rPr>
              <a:t>"</a:t>
            </a:r>
            <a:r>
              <a:rPr lang="en-SG" dirty="0" smtClean="0">
                <a:cs typeface="ＭＳ Ｐゴシック" charset="0"/>
              </a:rPr>
              <a:t>What </a:t>
            </a:r>
            <a:r>
              <a:rPr lang="en-SG" dirty="0" smtClean="0">
                <a:cs typeface="ＭＳ Ｐゴシック" charset="0"/>
              </a:rPr>
              <a:t>do you want to be when you grow up</a:t>
            </a:r>
            <a:r>
              <a:rPr lang="en-SG" dirty="0" smtClean="0">
                <a:cs typeface="ＭＳ Ｐゴシック" charset="0"/>
              </a:rPr>
              <a:t>?</a:t>
            </a:r>
            <a:r>
              <a:rPr lang="ru-RU" dirty="0" smtClean="0">
                <a:cs typeface="ＭＳ Ｐゴシック" charset="0"/>
              </a:rPr>
              <a:t>"</a:t>
            </a:r>
            <a:r>
              <a:rPr lang="en-SG" dirty="0" smtClean="0">
                <a:cs typeface="ＭＳ Ｐゴシック" charset="0"/>
              </a:rPr>
              <a:t> </a:t>
            </a:r>
            <a:r>
              <a:rPr lang="en-SG" dirty="0" smtClean="0">
                <a:cs typeface="ＭＳ Ｐゴシック" charset="0"/>
              </a:rPr>
              <a:t>Instead, we should ask them, </a:t>
            </a:r>
            <a:r>
              <a:rPr lang="ru-RU" dirty="0" smtClean="0">
                <a:cs typeface="ＭＳ Ｐゴシック" charset="0"/>
              </a:rPr>
              <a:t>"</a:t>
            </a:r>
            <a:r>
              <a:rPr lang="en-SG" dirty="0" smtClean="0">
                <a:cs typeface="ＭＳ Ｐゴシック" charset="0"/>
              </a:rPr>
              <a:t>What </a:t>
            </a:r>
            <a:r>
              <a:rPr lang="en-SG" dirty="0" smtClean="0">
                <a:cs typeface="ＭＳ Ｐゴシック" charset="0"/>
              </a:rPr>
              <a:t>do you believe God wants you to be when you grow up</a:t>
            </a:r>
            <a:r>
              <a:rPr lang="en-SG" dirty="0" smtClean="0">
                <a:cs typeface="ＭＳ Ｐゴシック" charset="0"/>
              </a:rPr>
              <a:t>?</a:t>
            </a:r>
            <a:r>
              <a:rPr lang="ru-RU" dirty="0" smtClean="0">
                <a:cs typeface="ＭＳ Ｐゴシック" charset="0"/>
              </a:rPr>
              <a:t>"</a:t>
            </a:r>
            <a:endParaRPr lang="en-SG" dirty="0" smtClean="0">
              <a:cs typeface="ＭＳ Ｐゴシック" charset="0"/>
            </a:endParaRPr>
          </a:p>
          <a:p>
            <a:r>
              <a:rPr lang="en-SG" dirty="0" smtClean="0">
                <a:cs typeface="ＭＳ Ｐゴシック" charset="0"/>
              </a:rPr>
              <a:t>Linked-In tells me to position myself and make all the right connections for my next job, assuming that I am dissatisfied right now.</a:t>
            </a:r>
          </a:p>
          <a:p>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35AE74D-5467-C440-9169-5614D731941B}" type="slidenum">
              <a:rPr lang="zh-CN" altLang="en-US" sz="1200">
                <a:solidFill>
                  <a:srgbClr val="000000"/>
                </a:solidFill>
                <a:latin typeface="Times New Roman" charset="0"/>
              </a:rPr>
              <a:pPr/>
              <a:t>45</a:t>
            </a:fld>
            <a:endParaRPr lang="en-US" altLang="zh-CN" sz="1200">
              <a:solidFill>
                <a:srgbClr val="000000"/>
              </a:solidFill>
              <a:latin typeface="Times New Roman"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tLang="zh-CN" dirty="0" smtClean="0">
              <a:latin typeface="Times New Roman"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God, instead, tells us to plan for the time when Jesus will rule on this earth!</a:t>
            </a:r>
            <a:r>
              <a:rPr lang="en-SG" dirty="0" smtClean="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How will tomorrow worry about itself (6:34a)?</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Time does not worry, of course.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Don</a:t>
            </a:r>
            <a:r>
              <a:rPr lang="uk-UA" dirty="0" smtClean="0"/>
              <a:t>'</a:t>
            </a:r>
            <a:r>
              <a:rPr lang="en-US" dirty="0" smtClean="0"/>
              <a:t>t </a:t>
            </a:r>
            <a:r>
              <a:rPr lang="en-US" dirty="0" smtClean="0"/>
              <a:t>worry about tomorrow—God is</a:t>
            </a:r>
            <a:r>
              <a:rPr lang="en-US" baseline="0" dirty="0" smtClean="0"/>
              <a:t> already there! As Wiersbe notes, </a:t>
            </a:r>
            <a:r>
              <a:rPr lang="ru-RU" dirty="0" smtClean="0"/>
              <a:t>"</a:t>
            </a:r>
            <a:r>
              <a:rPr lang="en-US" dirty="0" smtClean="0"/>
              <a:t>Worrying </a:t>
            </a:r>
            <a:r>
              <a:rPr lang="en-US" dirty="0" smtClean="0"/>
              <a:t>about tomorrow does not help either tomorrow or today. If anything, it robs us of our effectiveness today—which means we will be even less effective tomorrow. Someone has said that the average person is crucifying himself between two thieves: the regrets of yesterday and the worries about tomorrow. It is right to plan for the future and even to save for the future (2 Cor. 12:14; 1 Tim. 5:8). But it is a sin to worry about the future and permit tomorrow to rob today of its </a:t>
            </a:r>
            <a:r>
              <a:rPr lang="en-US" dirty="0" smtClean="0"/>
              <a:t>blessings</a:t>
            </a:r>
            <a:r>
              <a:rPr lang="ru-RU" dirty="0" smtClean="0"/>
              <a:t>"</a:t>
            </a:r>
            <a:r>
              <a:rPr lang="en-US" dirty="0" smtClean="0"/>
              <a:t> </a:t>
            </a:r>
            <a:r>
              <a:rPr lang="en-US" dirty="0" smtClean="0"/>
              <a:t>(Wiersbe, BE Series, 62). </a:t>
            </a: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Is that negative to say that each day has enough trouble of its own (6:34b)?</a:t>
            </a:r>
          </a:p>
          <a:p>
            <a:r>
              <a:rPr lang="en-US" dirty="0" smtClean="0"/>
              <a:t>Not really. Jesus is saying that we can only handle so much.</a:t>
            </a:r>
          </a:p>
          <a:p>
            <a:r>
              <a:rPr lang="en-US" dirty="0" smtClean="0"/>
              <a:t>Jesus is actually saying that each day has enough challenges.</a:t>
            </a:r>
          </a:p>
          <a:p>
            <a:r>
              <a:rPr lang="en-US" dirty="0" smtClean="0"/>
              <a:t>God has not given us grace for tomorrow just yet. But that grace will come tomorrow in full supply.</a:t>
            </a:r>
          </a:p>
          <a:p>
            <a:endParaRPr lang="en-US" dirty="0" smtClean="0"/>
          </a:p>
          <a:p>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Believe God instead of being anxious (MI restated).</a:t>
            </a:r>
            <a:r>
              <a:rPr lang="en-SG" dirty="0" smtClean="0">
                <a:effectLst/>
              </a:rPr>
              <a:t> </a:t>
            </a:r>
            <a:endParaRPr lang="en-SG" dirty="0" smtClean="0">
              <a:effectLst/>
            </a:endParaRPr>
          </a:p>
          <a:p>
            <a:r>
              <a:rPr lang="en-SG" dirty="0" smtClean="0">
                <a:effectLst/>
                <a:cs typeface="ＭＳ Ｐゴシック" charset="0"/>
              </a:rPr>
              <a:t>DON</a:t>
            </a:r>
            <a:r>
              <a:rPr lang="uk-UA" dirty="0" smtClean="0">
                <a:effectLst/>
                <a:cs typeface="ＭＳ Ｐゴシック" charset="0"/>
              </a:rPr>
              <a:t>'</a:t>
            </a:r>
            <a:r>
              <a:rPr lang="en-SG" dirty="0" smtClean="0">
                <a:effectLst/>
                <a:cs typeface="ＭＳ Ｐゴシック" charset="0"/>
              </a:rPr>
              <a:t>T WORRY—TRUST INSTEAD!</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Are you a worrier? Do you worry?</a:t>
            </a:r>
            <a:r>
              <a:rPr lang="en-SG" dirty="0" smtClean="0">
                <a:effectLst/>
              </a:rPr>
              <a:t>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Know the Lord gives you food—but anxiety </a:t>
            </a:r>
            <a:r>
              <a:rPr lang="en-US" sz="1200" kern="1200" dirty="0" err="1" smtClean="0">
                <a:solidFill>
                  <a:schemeClr val="tx1"/>
                </a:solidFill>
                <a:effectLst/>
                <a:latin typeface="+mn-lt"/>
                <a:ea typeface="+mn-ea"/>
                <a:cs typeface="+mn-cs"/>
              </a:rPr>
              <a:t>doesn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let you enjoy that food</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Know that God provides your garments whether you fret about them or not</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Believe that </a:t>
            </a:r>
            <a:r>
              <a:rPr lang="en-US" sz="1200" kern="1200" dirty="0" smtClean="0">
                <a:solidFill>
                  <a:schemeClr val="tx1"/>
                </a:solidFill>
                <a:effectLst/>
                <a:latin typeface="+mn-lt"/>
                <a:ea typeface="+mn-ea"/>
                <a:cs typeface="+mn-cs"/>
              </a:rPr>
              <a:t>God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coming kingdom includes you if you </a:t>
            </a:r>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worry</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Jesus told us three times in this text,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worry</a:t>
            </a:r>
            <a:r>
              <a:rPr lang="en-US" sz="1200"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a:t>
            </a:r>
            <a:r>
              <a:rPr lang="en-SG" dirty="0" smtClean="0">
                <a:effectLst/>
              </a:rPr>
              <a:t> </a:t>
            </a:r>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Basically,</a:t>
            </a:r>
            <a:r>
              <a:rPr lang="en-US" baseline="0" dirty="0" smtClean="0">
                <a:cs typeface="ＭＳ Ｐゴシック" charset="0"/>
              </a:rPr>
              <a:t> stop when </a:t>
            </a:r>
            <a:r>
              <a:rPr lang="en-US" baseline="0" dirty="0" smtClean="0">
                <a:cs typeface="ＭＳ Ｐゴシック" charset="0"/>
              </a:rPr>
              <a:t>you</a:t>
            </a:r>
            <a:r>
              <a:rPr lang="uk-UA" baseline="0" dirty="0" smtClean="0">
                <a:cs typeface="ＭＳ Ｐゴシック" charset="0"/>
              </a:rPr>
              <a:t>'</a:t>
            </a:r>
            <a:r>
              <a:rPr lang="en-US" baseline="0" dirty="0" smtClean="0">
                <a:cs typeface="ＭＳ Ｐゴシック" charset="0"/>
              </a:rPr>
              <a:t>re </a:t>
            </a:r>
            <a:r>
              <a:rPr lang="en-US" baseline="0" dirty="0" smtClean="0">
                <a:cs typeface="ＭＳ Ｐゴシック" charset="0"/>
              </a:rPr>
              <a:t>at Why Worry Lane!</a:t>
            </a:r>
            <a:endParaRPr lang="en-US" dirty="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b="1" dirty="0" smtClean="0"/>
              <a:t>The Key to Worry-Free: The Worry Tree</a:t>
            </a:r>
          </a:p>
          <a:p>
            <a:r>
              <a:rPr lang="en-US" dirty="0" smtClean="0"/>
              <a:t>May 3, 2012 by </a:t>
            </a:r>
            <a:r>
              <a:rPr lang="en-US" dirty="0" smtClean="0">
                <a:hlinkClick r:id="rId3"/>
              </a:rPr>
              <a:t>Dr. Christina Hibbert</a:t>
            </a:r>
            <a:endParaRPr lang="en-US" dirty="0" smtClean="0"/>
          </a:p>
          <a:p>
            <a:r>
              <a:rPr lang="en-US" dirty="0" smtClean="0"/>
              <a:t>http://</a:t>
            </a:r>
            <a:r>
              <a:rPr lang="en-US" dirty="0" err="1" smtClean="0"/>
              <a:t>www.drchristinahibbert.com</a:t>
            </a:r>
            <a:r>
              <a:rPr lang="en-US" dirty="0" smtClean="0"/>
              <a:t>/the-key-to-worry-free-the-worry-tree/</a:t>
            </a:r>
          </a:p>
          <a:p>
            <a:r>
              <a:rPr lang="en-US" dirty="0" smtClean="0"/>
              <a:t>Accessed 1 May 2016</a:t>
            </a:r>
          </a:p>
          <a:p>
            <a:endParaRPr lang="en-US" dirty="0" smtClean="0"/>
          </a:p>
          <a:p>
            <a:r>
              <a:rPr lang="en-US" b="1" dirty="0" smtClean="0">
                <a:effectLst/>
              </a:rPr>
              <a:t>What</a:t>
            </a:r>
            <a:r>
              <a:rPr lang="uk-UA" b="1" dirty="0" smtClean="0">
                <a:effectLst/>
              </a:rPr>
              <a:t>'</a:t>
            </a:r>
            <a:r>
              <a:rPr lang="en-US" b="1" dirty="0" smtClean="0">
                <a:effectLst/>
              </a:rPr>
              <a:t>s </a:t>
            </a:r>
            <a:r>
              <a:rPr lang="en-US" b="1" dirty="0" smtClean="0">
                <a:effectLst/>
              </a:rPr>
              <a:t>the Key to Worry-Free?:</a:t>
            </a:r>
            <a:endParaRPr lang="en-US" dirty="0" smtClean="0">
              <a:effectLst/>
            </a:endParaRPr>
          </a:p>
          <a:p>
            <a:r>
              <a:rPr lang="en-US" b="1" dirty="0" smtClean="0">
                <a:effectLst/>
              </a:rPr>
              <a:t>The Worry Tree</a:t>
            </a:r>
            <a:endParaRPr lang="en-US" dirty="0" smtClean="0">
              <a:effectLst/>
            </a:endParaRPr>
          </a:p>
          <a:p>
            <a:r>
              <a:rPr lang="en-US" dirty="0" smtClean="0"/>
              <a:t>I got up at 5 on Monday morning to work on my book before the kids woke up. 30 minutes in I was feeling terrific about my writing </a:t>
            </a:r>
            <a:r>
              <a:rPr lang="ru-RU" dirty="0" smtClean="0"/>
              <a:t>"</a:t>
            </a:r>
            <a:r>
              <a:rPr lang="en-US" dirty="0" smtClean="0"/>
              <a:t>flow</a:t>
            </a:r>
            <a:r>
              <a:rPr lang="ru-RU" dirty="0" smtClean="0"/>
              <a:t>"</a:t>
            </a:r>
            <a:r>
              <a:rPr lang="en-US" dirty="0" smtClean="0"/>
              <a:t> </a:t>
            </a:r>
            <a:r>
              <a:rPr lang="en-US" dirty="0" smtClean="0"/>
              <a:t>when my computer suddenly went blank and a warning came up: </a:t>
            </a:r>
            <a:r>
              <a:rPr lang="ru-RU" dirty="0" smtClean="0"/>
              <a:t>"</a:t>
            </a:r>
            <a:r>
              <a:rPr lang="en-US" dirty="0" smtClean="0"/>
              <a:t>Critical </a:t>
            </a:r>
            <a:r>
              <a:rPr lang="en-US" dirty="0" smtClean="0"/>
              <a:t>Error</a:t>
            </a:r>
            <a:r>
              <a:rPr lang="en-US" dirty="0" smtClean="0"/>
              <a:t>!</a:t>
            </a:r>
            <a:r>
              <a:rPr lang="ru-RU" dirty="0" smtClean="0"/>
              <a:t>"</a:t>
            </a:r>
            <a:r>
              <a:rPr lang="en-US" dirty="0" smtClean="0"/>
              <a:t> </a:t>
            </a:r>
            <a:r>
              <a:rPr lang="en-US" dirty="0" smtClean="0"/>
              <a:t>I tried not to panic as I called tech support, reminding myself that I at least had a backup drive with </a:t>
            </a:r>
            <a:r>
              <a:rPr lang="en-US" i="1" dirty="0" smtClean="0"/>
              <a:t>most</a:t>
            </a:r>
            <a:r>
              <a:rPr lang="en-US" dirty="0" smtClean="0"/>
              <a:t> of my work from the past 5 years saved on it. The tech guy told me </a:t>
            </a:r>
            <a:r>
              <a:rPr lang="en-US" dirty="0" smtClean="0"/>
              <a:t>I</a:t>
            </a:r>
            <a:r>
              <a:rPr lang="uk-UA" dirty="0" smtClean="0"/>
              <a:t>'</a:t>
            </a:r>
            <a:r>
              <a:rPr lang="en-US" dirty="0" smtClean="0"/>
              <a:t>d </a:t>
            </a:r>
            <a:r>
              <a:rPr lang="en-US" dirty="0" smtClean="0"/>
              <a:t>contracted a mega virus; </a:t>
            </a:r>
            <a:r>
              <a:rPr lang="ru-RU" dirty="0" smtClean="0"/>
              <a:t>"</a:t>
            </a:r>
            <a:r>
              <a:rPr lang="en-US" dirty="0" smtClean="0"/>
              <a:t>one </a:t>
            </a:r>
            <a:r>
              <a:rPr lang="en-US" dirty="0" smtClean="0"/>
              <a:t>of the very worst</a:t>
            </a:r>
            <a:r>
              <a:rPr lang="en-US" dirty="0" smtClean="0"/>
              <a:t>,</a:t>
            </a:r>
            <a:r>
              <a:rPr lang="ru-RU" dirty="0" smtClean="0"/>
              <a:t>"</a:t>
            </a:r>
            <a:r>
              <a:rPr lang="en-US" dirty="0" smtClean="0"/>
              <a:t> </a:t>
            </a:r>
            <a:r>
              <a:rPr lang="en-US" dirty="0" smtClean="0"/>
              <a:t>he said. I handled it pretty well until I realized seven hours later that our attempt to save my computer files had failed and that my backup drive had somehow been deleted!</a:t>
            </a:r>
          </a:p>
          <a:p>
            <a:r>
              <a:rPr lang="en-US" b="1" dirty="0" smtClean="0"/>
              <a:t>Why Worry?</a:t>
            </a:r>
            <a:endParaRPr lang="en-US" dirty="0" smtClean="0"/>
          </a:p>
          <a:p>
            <a:r>
              <a:rPr lang="en-US" dirty="0" smtClean="0"/>
              <a:t>We</a:t>
            </a:r>
            <a:r>
              <a:rPr lang="uk-UA" dirty="0" smtClean="0"/>
              <a:t>'</a:t>
            </a:r>
            <a:r>
              <a:rPr lang="en-US" dirty="0" err="1" smtClean="0"/>
              <a:t>ve</a:t>
            </a:r>
            <a:r>
              <a:rPr lang="en-US" dirty="0" smtClean="0"/>
              <a:t> </a:t>
            </a:r>
            <a:r>
              <a:rPr lang="en-US" dirty="0" smtClean="0"/>
              <a:t>all experienced times like this or worse when we feel the panic of a </a:t>
            </a:r>
            <a:r>
              <a:rPr lang="ru-RU" dirty="0" smtClean="0"/>
              <a:t>"</a:t>
            </a:r>
            <a:r>
              <a:rPr lang="en-US" dirty="0" smtClean="0"/>
              <a:t>critical </a:t>
            </a:r>
            <a:r>
              <a:rPr lang="en-US" dirty="0" smtClean="0"/>
              <a:t>error</a:t>
            </a:r>
            <a:r>
              <a:rPr lang="en-US" dirty="0" smtClean="0"/>
              <a:t>!</a:t>
            </a:r>
            <a:r>
              <a:rPr lang="ru-RU" dirty="0" smtClean="0"/>
              <a:t>"</a:t>
            </a:r>
            <a:r>
              <a:rPr lang="en-US" dirty="0" smtClean="0"/>
              <a:t> </a:t>
            </a:r>
            <a:r>
              <a:rPr lang="en-US" dirty="0" smtClean="0"/>
              <a:t>and find it near impossible to stop the endless stream of worries, fears, and anxieties. But at some point we must learn to accept the truth about worry: </a:t>
            </a:r>
            <a:r>
              <a:rPr lang="en-US" i="1" dirty="0" smtClean="0"/>
              <a:t>Worry is not only </a:t>
            </a:r>
            <a:r>
              <a:rPr lang="en-US" dirty="0" smtClean="0"/>
              <a:t>pointless</a:t>
            </a:r>
            <a:r>
              <a:rPr lang="en-US" i="1" dirty="0" smtClean="0"/>
              <a:t>, it can actually be </a:t>
            </a:r>
            <a:r>
              <a:rPr lang="en-US" dirty="0" smtClean="0"/>
              <a:t>harmful</a:t>
            </a:r>
            <a:r>
              <a:rPr lang="en-US" i="1" dirty="0" smtClean="0"/>
              <a:t>! </a:t>
            </a:r>
            <a:r>
              <a:rPr lang="en-US" dirty="0" smtClean="0"/>
              <a:t>I always say, </a:t>
            </a:r>
            <a:r>
              <a:rPr lang="ru-RU" dirty="0" smtClean="0"/>
              <a:t>"</a:t>
            </a:r>
            <a:r>
              <a:rPr lang="en-US" dirty="0" smtClean="0"/>
              <a:t>Worry </a:t>
            </a:r>
            <a:r>
              <a:rPr lang="en-US" dirty="0" smtClean="0"/>
              <a:t>is good for nothing</a:t>
            </a:r>
            <a:r>
              <a:rPr lang="en-US" dirty="0" smtClean="0"/>
              <a:t>,</a:t>
            </a:r>
            <a:r>
              <a:rPr lang="ru-RU" dirty="0" smtClean="0"/>
              <a:t>"</a:t>
            </a:r>
            <a:r>
              <a:rPr lang="en-US" dirty="0" smtClean="0"/>
              <a:t> </a:t>
            </a:r>
            <a:r>
              <a:rPr lang="en-US" dirty="0" smtClean="0"/>
              <a:t>and I believe it. Worrying is a form of </a:t>
            </a:r>
            <a:r>
              <a:rPr lang="en-US" i="1" dirty="0" smtClean="0"/>
              <a:t>avoiding</a:t>
            </a:r>
            <a:r>
              <a:rPr lang="en-US" dirty="0" smtClean="0"/>
              <a:t> making a decision or taking action. Instead of </a:t>
            </a:r>
            <a:r>
              <a:rPr lang="en-US" i="1" dirty="0" smtClean="0"/>
              <a:t>acting</a:t>
            </a:r>
            <a:r>
              <a:rPr lang="en-US" dirty="0" smtClean="0"/>
              <a:t>, we </a:t>
            </a:r>
            <a:r>
              <a:rPr lang="en-US" i="1" dirty="0" smtClean="0"/>
              <a:t>en</a:t>
            </a:r>
            <a:r>
              <a:rPr lang="en-US" dirty="0" smtClean="0"/>
              <a:t>-act the scene over and over in our minds, thus increasing our discomfort and wasting our time. Worrying can also lead to unnecessary harmful behaviors like eating or drinking too much or falling into despair or depression–behaviors that could have been avoided if the worry could have been stopped. In fact, does it </a:t>
            </a:r>
            <a:r>
              <a:rPr lang="en-US" i="1" dirty="0" smtClean="0"/>
              <a:t>ever</a:t>
            </a:r>
            <a:r>
              <a:rPr lang="en-US" dirty="0" smtClean="0"/>
              <a:t> really help to worry? No. </a:t>
            </a:r>
            <a:r>
              <a:rPr lang="en-US" dirty="0" smtClean="0"/>
              <a:t>Isn</a:t>
            </a:r>
            <a:r>
              <a:rPr lang="uk-UA" dirty="0" smtClean="0"/>
              <a:t>'</a:t>
            </a:r>
            <a:r>
              <a:rPr lang="en-US" dirty="0" smtClean="0"/>
              <a:t>t </a:t>
            </a:r>
            <a:r>
              <a:rPr lang="en-US" dirty="0" smtClean="0"/>
              <a:t>it better to either do something about it or let it go? The answer is yes. But the question, then, is </a:t>
            </a:r>
            <a:r>
              <a:rPr lang="en-US" i="1" dirty="0" smtClean="0"/>
              <a:t>how</a:t>
            </a:r>
            <a:r>
              <a:rPr lang="en-US" dirty="0" smtClean="0"/>
              <a:t>?</a:t>
            </a:r>
          </a:p>
          <a:p>
            <a:r>
              <a:rPr lang="en-US" b="1" dirty="0" smtClean="0"/>
              <a:t>The Worry Tree</a:t>
            </a:r>
            <a:endParaRPr lang="en-US" dirty="0" smtClean="0"/>
          </a:p>
          <a:p>
            <a:r>
              <a:rPr lang="en-US" dirty="0" smtClean="0"/>
              <a:t>I</a:t>
            </a:r>
            <a:r>
              <a:rPr lang="uk-UA" dirty="0" smtClean="0"/>
              <a:t>'</a:t>
            </a:r>
            <a:r>
              <a:rPr lang="en-US" dirty="0" err="1" smtClean="0"/>
              <a:t>ve</a:t>
            </a:r>
            <a:r>
              <a:rPr lang="en-US" dirty="0" smtClean="0"/>
              <a:t> </a:t>
            </a:r>
            <a:r>
              <a:rPr lang="en-US" dirty="0" smtClean="0"/>
              <a:t>created a simple method I call the </a:t>
            </a:r>
            <a:r>
              <a:rPr lang="ru-RU" dirty="0" smtClean="0"/>
              <a:t>"</a:t>
            </a:r>
            <a:r>
              <a:rPr lang="en-US" dirty="0" smtClean="0"/>
              <a:t>Worry </a:t>
            </a:r>
            <a:r>
              <a:rPr lang="en-US" dirty="0" smtClean="0"/>
              <a:t>Tree</a:t>
            </a:r>
            <a:r>
              <a:rPr lang="en-US" dirty="0" smtClean="0"/>
              <a:t>.</a:t>
            </a:r>
            <a:r>
              <a:rPr lang="ru-RU" dirty="0" smtClean="0"/>
              <a:t>"</a:t>
            </a:r>
            <a:r>
              <a:rPr lang="en-US" dirty="0" smtClean="0"/>
              <a:t> Remember, worry </a:t>
            </a:r>
            <a:r>
              <a:rPr lang="en-US" i="1" dirty="0" smtClean="0"/>
              <a:t>is</a:t>
            </a:r>
            <a:r>
              <a:rPr lang="en-US" dirty="0" smtClean="0"/>
              <a:t> simply a</a:t>
            </a:r>
            <a:r>
              <a:rPr lang="en-US" i="1" dirty="0" smtClean="0"/>
              <a:t> feeling</a:t>
            </a:r>
            <a:r>
              <a:rPr lang="en-US" dirty="0" smtClean="0"/>
              <a:t>, albeit a powerful feeling, and the only good thing we can take from feeling worried is the </a:t>
            </a:r>
            <a:r>
              <a:rPr lang="en-US" i="1" dirty="0" smtClean="0"/>
              <a:t>signal</a:t>
            </a:r>
            <a:r>
              <a:rPr lang="en-US" dirty="0" smtClean="0"/>
              <a:t> that something needs our attention. The Worry Tree helps us put our </a:t>
            </a:r>
            <a:r>
              <a:rPr lang="en-US" i="1" dirty="0" smtClean="0"/>
              <a:t>attention</a:t>
            </a:r>
            <a:r>
              <a:rPr lang="en-US" dirty="0" smtClean="0"/>
              <a:t> where it is most productive, alleviating the extra stress and wasted time of prolonged worry.</a:t>
            </a:r>
          </a:p>
          <a:p>
            <a:r>
              <a:rPr lang="en-US" dirty="0" smtClean="0"/>
              <a:t>I</a:t>
            </a:r>
            <a:r>
              <a:rPr lang="uk-UA" dirty="0" smtClean="0"/>
              <a:t>'</a:t>
            </a:r>
            <a:r>
              <a:rPr lang="en-US" dirty="0" err="1" smtClean="0"/>
              <a:t>ll</a:t>
            </a:r>
            <a:r>
              <a:rPr lang="en-US" dirty="0" smtClean="0"/>
              <a:t> </a:t>
            </a:r>
            <a:r>
              <a:rPr lang="en-US" dirty="0" smtClean="0"/>
              <a:t>give you an example:  </a:t>
            </a:r>
            <a:r>
              <a:rPr lang="ru-RU" dirty="0" smtClean="0"/>
              <a:t>"</a:t>
            </a:r>
            <a:r>
              <a:rPr lang="en-US" dirty="0" smtClean="0"/>
              <a:t>My </a:t>
            </a:r>
            <a:r>
              <a:rPr lang="en-US" dirty="0" smtClean="0"/>
              <a:t>son is not home yet and </a:t>
            </a:r>
            <a:r>
              <a:rPr lang="en-US" dirty="0" smtClean="0"/>
              <a:t>it</a:t>
            </a:r>
            <a:r>
              <a:rPr lang="uk-UA" dirty="0" smtClean="0"/>
              <a:t>'</a:t>
            </a:r>
            <a:r>
              <a:rPr lang="en-US" dirty="0" smtClean="0"/>
              <a:t>s </a:t>
            </a:r>
            <a:r>
              <a:rPr lang="en-US" dirty="0" smtClean="0"/>
              <a:t>15 minutes past curfew! He never does this</a:t>
            </a:r>
            <a:r>
              <a:rPr lang="en-US" dirty="0" smtClean="0"/>
              <a:t>!</a:t>
            </a:r>
            <a:r>
              <a:rPr lang="ru-RU" dirty="0" smtClean="0"/>
              <a:t>"</a:t>
            </a:r>
            <a:r>
              <a:rPr lang="en-US" dirty="0" smtClean="0"/>
              <a:t>  The feeling of worry comes on in full force. The good news is that the worry is putting my attention where it needs to be—on the safety of my child. But there is an underlying assumption feeding this worry too:  </a:t>
            </a:r>
            <a:r>
              <a:rPr lang="ru-RU" dirty="0" smtClean="0"/>
              <a:t>"</a:t>
            </a:r>
            <a:r>
              <a:rPr lang="en-US" dirty="0" smtClean="0"/>
              <a:t>Something </a:t>
            </a:r>
            <a:r>
              <a:rPr lang="en-US" dirty="0" smtClean="0"/>
              <a:t>must be terribly wrong</a:t>
            </a:r>
            <a:r>
              <a:rPr lang="en-US" dirty="0" smtClean="0"/>
              <a:t>!</a:t>
            </a:r>
            <a:r>
              <a:rPr lang="ru-RU" dirty="0" smtClean="0"/>
              <a:t>"</a:t>
            </a:r>
            <a:r>
              <a:rPr lang="en-US" dirty="0" smtClean="0"/>
              <a:t> </a:t>
            </a:r>
            <a:r>
              <a:rPr lang="en-US" dirty="0" smtClean="0"/>
              <a:t>Notice how quickly worry jumps to conclusions? And jumping to conclusions can cause all kinds of trouble.</a:t>
            </a:r>
          </a:p>
          <a:p>
            <a:r>
              <a:rPr lang="en-US" dirty="0" smtClean="0"/>
              <a:t>Instead, </a:t>
            </a:r>
            <a:r>
              <a:rPr lang="en-US" dirty="0" smtClean="0"/>
              <a:t>I</a:t>
            </a:r>
            <a:r>
              <a:rPr lang="uk-UA" dirty="0" smtClean="0"/>
              <a:t>'</a:t>
            </a:r>
            <a:r>
              <a:rPr lang="en-US" dirty="0" err="1" smtClean="0"/>
              <a:t>ll</a:t>
            </a:r>
            <a:r>
              <a:rPr lang="en-US" dirty="0" smtClean="0"/>
              <a:t> </a:t>
            </a:r>
            <a:r>
              <a:rPr lang="en-US" dirty="0" smtClean="0"/>
              <a:t>use the Worry Tree.</a:t>
            </a:r>
          </a:p>
          <a:p>
            <a:r>
              <a:rPr lang="en-US" i="1" dirty="0" smtClean="0"/>
              <a:t>First I ask myself, </a:t>
            </a:r>
            <a:r>
              <a:rPr lang="ru-RU" i="1" dirty="0" smtClean="0"/>
              <a:t>"</a:t>
            </a:r>
            <a:r>
              <a:rPr lang="en-US" i="1" dirty="0" smtClean="0"/>
              <a:t>Is </a:t>
            </a:r>
            <a:r>
              <a:rPr lang="en-US" i="1" dirty="0" smtClean="0"/>
              <a:t>there anything I can do about this</a:t>
            </a:r>
            <a:r>
              <a:rPr lang="en-US" i="1" dirty="0" smtClean="0"/>
              <a:t>?</a:t>
            </a:r>
            <a:r>
              <a:rPr lang="ru-RU" dirty="0" smtClean="0"/>
              <a:t>"</a:t>
            </a:r>
            <a:r>
              <a:rPr lang="en-US" dirty="0" smtClean="0"/>
              <a:t> If the answer is </a:t>
            </a:r>
            <a:r>
              <a:rPr lang="ru-RU" i="1" dirty="0" smtClean="0"/>
              <a:t>"</a:t>
            </a:r>
            <a:r>
              <a:rPr lang="en-US" i="1" dirty="0" smtClean="0"/>
              <a:t>No</a:t>
            </a:r>
            <a:r>
              <a:rPr lang="en-US" dirty="0" smtClean="0"/>
              <a:t>,</a:t>
            </a:r>
            <a:r>
              <a:rPr lang="ru-RU" dirty="0" smtClean="0"/>
              <a:t>"</a:t>
            </a:r>
            <a:r>
              <a:rPr lang="en-US" dirty="0" smtClean="0"/>
              <a:t> </a:t>
            </a:r>
            <a:r>
              <a:rPr lang="en-US" dirty="0" smtClean="0"/>
              <a:t>if, in our example, my son </a:t>
            </a:r>
            <a:r>
              <a:rPr lang="en-US" dirty="0" err="1" smtClean="0"/>
              <a:t>doesn</a:t>
            </a:r>
            <a:r>
              <a:rPr lang="uk-UA" dirty="0" smtClean="0"/>
              <a:t>'</a:t>
            </a:r>
            <a:r>
              <a:rPr lang="en-US" dirty="0" smtClean="0"/>
              <a:t>t </a:t>
            </a:r>
            <a:r>
              <a:rPr lang="en-US" dirty="0" smtClean="0"/>
              <a:t>have a  cell phone and there is no other way to get in touch with him—</a:t>
            </a:r>
            <a:r>
              <a:rPr lang="en-US" i="1" dirty="0" smtClean="0"/>
              <a:t>then the action I must take is let go of the worry for now and hope for the best</a:t>
            </a:r>
            <a:r>
              <a:rPr lang="en-US" dirty="0" smtClean="0"/>
              <a:t>. Now, we all know it can be hard to let go of worry, so distracting yourself is a great option. In our example I might remind myself that </a:t>
            </a:r>
            <a:r>
              <a:rPr lang="ru-RU" dirty="0" smtClean="0"/>
              <a:t>"</a:t>
            </a:r>
            <a:r>
              <a:rPr lang="en-US" dirty="0" smtClean="0"/>
              <a:t>it</a:t>
            </a:r>
            <a:r>
              <a:rPr lang="uk-UA" dirty="0" smtClean="0"/>
              <a:t>'</a:t>
            </a:r>
            <a:r>
              <a:rPr lang="en-US" dirty="0" smtClean="0"/>
              <a:t>s </a:t>
            </a:r>
            <a:r>
              <a:rPr lang="en-US" dirty="0" smtClean="0"/>
              <a:t>only been 15 minutes after all and chances are </a:t>
            </a:r>
            <a:r>
              <a:rPr lang="en-US" dirty="0" smtClean="0"/>
              <a:t>he</a:t>
            </a:r>
            <a:r>
              <a:rPr lang="uk-UA" dirty="0" smtClean="0"/>
              <a:t>'</a:t>
            </a:r>
            <a:r>
              <a:rPr lang="en-US" dirty="0" smtClean="0"/>
              <a:t>s </a:t>
            </a:r>
            <a:r>
              <a:rPr lang="en-US" dirty="0" smtClean="0"/>
              <a:t>fine</a:t>
            </a:r>
            <a:r>
              <a:rPr lang="en-US" dirty="0" smtClean="0"/>
              <a:t>,</a:t>
            </a:r>
            <a:r>
              <a:rPr lang="ru-RU" dirty="0" smtClean="0"/>
              <a:t>"</a:t>
            </a:r>
            <a:r>
              <a:rPr lang="en-US" dirty="0" smtClean="0"/>
              <a:t> </a:t>
            </a:r>
            <a:r>
              <a:rPr lang="en-US" dirty="0" smtClean="0"/>
              <a:t>then go read a book or finish a project. Then, when he shows up ten minutes later, </a:t>
            </a:r>
            <a:r>
              <a:rPr lang="en-US" dirty="0" smtClean="0"/>
              <a:t>I</a:t>
            </a:r>
            <a:r>
              <a:rPr lang="uk-UA" dirty="0" smtClean="0"/>
              <a:t>'</a:t>
            </a:r>
            <a:r>
              <a:rPr lang="en-US" dirty="0" smtClean="0"/>
              <a:t>m </a:t>
            </a:r>
            <a:r>
              <a:rPr lang="en-US" dirty="0" smtClean="0"/>
              <a:t>calm, </a:t>
            </a:r>
            <a:r>
              <a:rPr lang="en-US" dirty="0" smtClean="0"/>
              <a:t>I</a:t>
            </a:r>
            <a:r>
              <a:rPr lang="uk-UA" dirty="0" smtClean="0"/>
              <a:t>'</a:t>
            </a:r>
            <a:r>
              <a:rPr lang="en-US" dirty="0" err="1" smtClean="0"/>
              <a:t>ve</a:t>
            </a:r>
            <a:r>
              <a:rPr lang="en-US" dirty="0" smtClean="0"/>
              <a:t> </a:t>
            </a:r>
            <a:r>
              <a:rPr lang="en-US" dirty="0" smtClean="0"/>
              <a:t>alleviated the extra stress of worry, and though there will likely be a consequence for his behavior, he is less likely to get completely reamed.</a:t>
            </a:r>
          </a:p>
          <a:p>
            <a:r>
              <a:rPr lang="en-US" i="1" dirty="0" smtClean="0"/>
              <a:t>If, however, I answered </a:t>
            </a:r>
            <a:r>
              <a:rPr lang="ru-RU" i="1" dirty="0" smtClean="0"/>
              <a:t>"</a:t>
            </a:r>
            <a:r>
              <a:rPr lang="en-US" i="1" dirty="0" smtClean="0"/>
              <a:t>Yes</a:t>
            </a:r>
            <a:r>
              <a:rPr lang="en-US" i="1" dirty="0" smtClean="0"/>
              <a:t>, there is something I can do about this</a:t>
            </a:r>
            <a:r>
              <a:rPr lang="en-US" i="1" dirty="0" smtClean="0"/>
              <a:t>,</a:t>
            </a:r>
            <a:r>
              <a:rPr lang="ru-RU" i="1" dirty="0" smtClean="0"/>
              <a:t>"</a:t>
            </a:r>
            <a:r>
              <a:rPr lang="en-US" i="1" dirty="0" smtClean="0"/>
              <a:t>–</a:t>
            </a:r>
            <a:r>
              <a:rPr lang="en-US" dirty="0" smtClean="0"/>
              <a:t>for instance, if my son has a cell phone that I can call—</a:t>
            </a:r>
            <a:r>
              <a:rPr lang="en-US" i="1" dirty="0" smtClean="0"/>
              <a:t>then I ask a second question, </a:t>
            </a:r>
            <a:r>
              <a:rPr lang="ru-RU" i="1" dirty="0" smtClean="0"/>
              <a:t>"</a:t>
            </a:r>
            <a:r>
              <a:rPr lang="en-US" i="1" dirty="0" smtClean="0"/>
              <a:t>Can </a:t>
            </a:r>
            <a:r>
              <a:rPr lang="en-US" i="1" dirty="0" smtClean="0"/>
              <a:t>I do anything right </a:t>
            </a:r>
            <a:r>
              <a:rPr lang="en-US" dirty="0" smtClean="0"/>
              <a:t>now</a:t>
            </a:r>
            <a:r>
              <a:rPr lang="en-US" i="1" dirty="0" smtClean="0"/>
              <a:t>?</a:t>
            </a:r>
            <a:r>
              <a:rPr lang="ru-RU" dirty="0" smtClean="0"/>
              <a:t>"</a:t>
            </a:r>
            <a:r>
              <a:rPr lang="en-US" dirty="0" smtClean="0"/>
              <a:t> If the answer is again </a:t>
            </a:r>
            <a:r>
              <a:rPr lang="ru-RU" dirty="0" smtClean="0"/>
              <a:t>"</a:t>
            </a:r>
            <a:r>
              <a:rPr lang="en-US" i="1" dirty="0" smtClean="0"/>
              <a:t>Yes</a:t>
            </a:r>
            <a:r>
              <a:rPr lang="en-US" dirty="0" smtClean="0"/>
              <a:t>,</a:t>
            </a:r>
            <a:r>
              <a:rPr lang="ru-RU" dirty="0" smtClean="0"/>
              <a:t>"</a:t>
            </a:r>
            <a:r>
              <a:rPr lang="en-US" dirty="0" smtClean="0"/>
              <a:t> </a:t>
            </a:r>
            <a:r>
              <a:rPr lang="en-US" i="1" dirty="0" smtClean="0"/>
              <a:t>then we take immediate action</a:t>
            </a:r>
            <a:r>
              <a:rPr lang="en-US" dirty="0" smtClean="0"/>
              <a:t>; in this case I call my son and learn he will be home soon. Taking action is </a:t>
            </a:r>
            <a:r>
              <a:rPr lang="en-US" i="1" dirty="0" smtClean="0"/>
              <a:t>the best way</a:t>
            </a:r>
            <a:r>
              <a:rPr lang="en-US" dirty="0" smtClean="0"/>
              <a:t> to alleviate worry, and the sooner we take action, the better.</a:t>
            </a:r>
          </a:p>
          <a:p>
            <a:r>
              <a:rPr lang="en-US" i="1" dirty="0" smtClean="0"/>
              <a:t>Many times there is something I </a:t>
            </a:r>
            <a:r>
              <a:rPr lang="en-US" dirty="0" smtClean="0"/>
              <a:t>can</a:t>
            </a:r>
            <a:r>
              <a:rPr lang="en-US" i="1" dirty="0" smtClean="0"/>
              <a:t> do, but I need to </a:t>
            </a:r>
            <a:r>
              <a:rPr lang="en-US" dirty="0" smtClean="0"/>
              <a:t>wait</a:t>
            </a:r>
            <a:r>
              <a:rPr lang="en-US" i="1" dirty="0" smtClean="0"/>
              <a:t> to do it (p</a:t>
            </a:r>
            <a:r>
              <a:rPr lang="en-US" dirty="0" smtClean="0"/>
              <a:t>erhaps I need to resolve a situation with a co-worker or friend but </a:t>
            </a:r>
            <a:r>
              <a:rPr lang="en-US" dirty="0" smtClean="0"/>
              <a:t>they</a:t>
            </a:r>
            <a:r>
              <a:rPr lang="uk-UA" dirty="0" smtClean="0"/>
              <a:t>'</a:t>
            </a:r>
            <a:r>
              <a:rPr lang="en-US" dirty="0" smtClean="0"/>
              <a:t>re </a:t>
            </a:r>
            <a:r>
              <a:rPr lang="en-US" dirty="0" smtClean="0"/>
              <a:t>not available until next week). When we answer, </a:t>
            </a:r>
            <a:r>
              <a:rPr lang="ru-RU" dirty="0" smtClean="0"/>
              <a:t>"</a:t>
            </a:r>
            <a:r>
              <a:rPr lang="en-US" i="1" dirty="0" smtClean="0"/>
              <a:t>No</a:t>
            </a:r>
            <a:r>
              <a:rPr lang="en-US" dirty="0" smtClean="0"/>
              <a:t>, I cannot do anything right now</a:t>
            </a:r>
            <a:r>
              <a:rPr lang="en-US" dirty="0" smtClean="0"/>
              <a:t>,</a:t>
            </a:r>
            <a:r>
              <a:rPr lang="ru-RU" dirty="0" smtClean="0"/>
              <a:t>"</a:t>
            </a:r>
            <a:r>
              <a:rPr lang="en-US" dirty="0" smtClean="0"/>
              <a:t> </a:t>
            </a:r>
            <a:r>
              <a:rPr lang="en-US" dirty="0" smtClean="0"/>
              <a:t>and have to wait to take action, then </a:t>
            </a:r>
            <a:r>
              <a:rPr lang="en-US" i="1" dirty="0" smtClean="0"/>
              <a:t>we must let the worry go until the time when the action can be taken</a:t>
            </a:r>
            <a:r>
              <a:rPr lang="en-US" dirty="0" smtClean="0"/>
              <a:t>. Again, by pushing worry away until we can do something about our </a:t>
            </a:r>
            <a:r>
              <a:rPr lang="ru-RU" dirty="0" smtClean="0"/>
              <a:t>"</a:t>
            </a:r>
            <a:r>
              <a:rPr lang="en-US" dirty="0" smtClean="0"/>
              <a:t>critical</a:t>
            </a:r>
            <a:r>
              <a:rPr lang="ru-RU" dirty="0" smtClean="0"/>
              <a:t>"</a:t>
            </a:r>
            <a:r>
              <a:rPr lang="en-US" dirty="0" smtClean="0"/>
              <a:t> </a:t>
            </a:r>
            <a:r>
              <a:rPr lang="en-US" dirty="0" smtClean="0"/>
              <a:t>situation we find that we usually </a:t>
            </a:r>
            <a:r>
              <a:rPr lang="en-US" dirty="0" err="1" smtClean="0"/>
              <a:t>didn</a:t>
            </a:r>
            <a:r>
              <a:rPr lang="uk-UA" dirty="0" smtClean="0"/>
              <a:t>'</a:t>
            </a:r>
            <a:r>
              <a:rPr lang="en-US" dirty="0" smtClean="0"/>
              <a:t>t </a:t>
            </a:r>
            <a:r>
              <a:rPr lang="en-US" dirty="0" smtClean="0"/>
              <a:t>need the worrisome feelings at all, and </a:t>
            </a:r>
            <a:r>
              <a:rPr lang="en-US" dirty="0" smtClean="0"/>
              <a:t>we</a:t>
            </a:r>
            <a:r>
              <a:rPr lang="uk-UA" dirty="0" smtClean="0"/>
              <a:t>'</a:t>
            </a:r>
            <a:r>
              <a:rPr lang="en-US" dirty="0" smtClean="0"/>
              <a:t>re </a:t>
            </a:r>
            <a:r>
              <a:rPr lang="en-US" dirty="0" smtClean="0"/>
              <a:t>much happier in the meantime!</a:t>
            </a:r>
          </a:p>
          <a:p>
            <a:r>
              <a:rPr lang="en-US" b="1" dirty="0" smtClean="0"/>
              <a:t>So, Remember… </a:t>
            </a:r>
            <a:endParaRPr lang="en-US" dirty="0" smtClean="0"/>
          </a:p>
          <a:p>
            <a:r>
              <a:rPr lang="en-US" dirty="0" smtClean="0"/>
              <a:t>Worry is simply a way for us to avoid making decisions or taking action. Thus, by taking action and making those decisions worry loses its power. We then begin to see that worry never had any </a:t>
            </a:r>
            <a:r>
              <a:rPr lang="en-US" i="1" dirty="0" smtClean="0"/>
              <a:t>real</a:t>
            </a:r>
            <a:r>
              <a:rPr lang="en-US" dirty="0" smtClean="0"/>
              <a:t> power anyway—only the borrowed power that we decided to give it. Four days later </a:t>
            </a:r>
            <a:r>
              <a:rPr lang="en-US" dirty="0" smtClean="0"/>
              <a:t>I</a:t>
            </a:r>
            <a:r>
              <a:rPr lang="uk-UA" dirty="0" smtClean="0"/>
              <a:t>'</a:t>
            </a:r>
            <a:r>
              <a:rPr lang="en-US" dirty="0" smtClean="0"/>
              <a:t>m </a:t>
            </a:r>
            <a:r>
              <a:rPr lang="en-US" dirty="0" smtClean="0"/>
              <a:t>still waiting for the outcome of my </a:t>
            </a:r>
            <a:r>
              <a:rPr lang="ru-RU" dirty="0" smtClean="0"/>
              <a:t>"</a:t>
            </a:r>
            <a:r>
              <a:rPr lang="en-US" dirty="0" smtClean="0"/>
              <a:t>critical</a:t>
            </a:r>
            <a:r>
              <a:rPr lang="ru-RU" dirty="0" smtClean="0"/>
              <a:t>"</a:t>
            </a:r>
            <a:r>
              <a:rPr lang="en-US" dirty="0" smtClean="0"/>
              <a:t> </a:t>
            </a:r>
            <a:r>
              <a:rPr lang="en-US" dirty="0" smtClean="0"/>
              <a:t>computer crash, but </a:t>
            </a:r>
            <a:r>
              <a:rPr lang="en-US" dirty="0" smtClean="0"/>
              <a:t>I</a:t>
            </a:r>
            <a:r>
              <a:rPr lang="uk-UA" dirty="0" smtClean="0"/>
              <a:t>'</a:t>
            </a:r>
            <a:r>
              <a:rPr lang="en-US" dirty="0" err="1" smtClean="0"/>
              <a:t>ve</a:t>
            </a:r>
            <a:r>
              <a:rPr lang="en-US" dirty="0" smtClean="0"/>
              <a:t> </a:t>
            </a:r>
            <a:r>
              <a:rPr lang="en-US" dirty="0" smtClean="0"/>
              <a:t>kept most of my power by distracting  myself away from the worry for the most part (and I have a cleaner house as a result)! So the next time </a:t>
            </a:r>
            <a:r>
              <a:rPr lang="en-US" i="1" dirty="0" smtClean="0"/>
              <a:t>you</a:t>
            </a:r>
            <a:r>
              <a:rPr lang="en-US" dirty="0" smtClean="0"/>
              <a:t> find yourself worrying, pull out the worry tree and get to work. You will quickly see that the worry tree is the key to being worry-free!</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Do you find your mind wandering about the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what </a:t>
            </a:r>
            <a:r>
              <a:rPr lang="en-US" sz="1200" kern="1200" dirty="0" smtClean="0">
                <a:solidFill>
                  <a:schemeClr val="tx1"/>
                </a:solidFill>
                <a:effectLst/>
                <a:latin typeface="+mn-lt"/>
                <a:ea typeface="+mn-ea"/>
                <a:cs typeface="+mn-cs"/>
              </a:rPr>
              <a:t>ifs</a:t>
            </a:r>
            <a:r>
              <a:rPr lang="en-US" sz="1200"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your life?</a:t>
            </a:r>
            <a:r>
              <a:rPr lang="en-SG" dirty="0" smtClean="0">
                <a:effectLst/>
              </a:rPr>
              <a:t> </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Are you concerned that you just </a:t>
            </a:r>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fit in at work?</a:t>
            </a:r>
            <a:r>
              <a:rPr lang="en-SG" dirty="0" smtClean="0">
                <a:effectLst/>
              </a:rPr>
              <a:t> </a:t>
            </a:r>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cs typeface="ＭＳ Ｐゴシック" charset="0"/>
              </a:rPr>
              <a:t>Do you stock up stuff </a:t>
            </a:r>
            <a:r>
              <a:rPr lang="ru-RU" dirty="0" smtClean="0">
                <a:cs typeface="ＭＳ Ｐゴシック" charset="0"/>
              </a:rPr>
              <a:t>"</a:t>
            </a:r>
            <a:r>
              <a:rPr lang="en-US" dirty="0" smtClean="0">
                <a:cs typeface="ＭＳ Ｐゴシック" charset="0"/>
              </a:rPr>
              <a:t>just </a:t>
            </a:r>
            <a:r>
              <a:rPr lang="en-US" dirty="0" smtClean="0">
                <a:cs typeface="ＭＳ Ｐゴシック" charset="0"/>
              </a:rPr>
              <a:t>in </a:t>
            </a:r>
            <a:r>
              <a:rPr lang="en-US" dirty="0" smtClean="0">
                <a:cs typeface="ＭＳ Ｐゴシック" charset="0"/>
              </a:rPr>
              <a:t>case</a:t>
            </a:r>
            <a:r>
              <a:rPr lang="ru-RU" dirty="0" smtClean="0">
                <a:cs typeface="ＭＳ Ｐゴシック" charset="0"/>
              </a:rPr>
              <a:t>"</a:t>
            </a:r>
            <a:r>
              <a:rPr lang="en-US" dirty="0" smtClean="0">
                <a:cs typeface="ＭＳ Ｐゴシック" charset="0"/>
              </a:rPr>
              <a:t>?</a:t>
            </a:r>
            <a:endParaRPr lang="en-US" dirty="0" smtClean="0">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cs typeface="ＭＳ Ｐゴシック" charset="0"/>
              </a:rPr>
              <a:t>Are you at peace in life?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cs typeface="ＭＳ Ｐゴシック" charset="0"/>
              </a:rPr>
              <a:t>Do you carry baggage from the past?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cs typeface="ＭＳ Ｐゴシック" charset="0"/>
              </a:rPr>
              <a:t>Are you at rest about the future—or anxious about it? </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cs typeface="ＭＳ Ｐゴシック" charset="0"/>
              </a:rPr>
              <a:t>How can you be free from worry? </a:t>
            </a:r>
            <a:r>
              <a:rPr lang="en-US" dirty="0" smtClean="0">
                <a:cs typeface="ＭＳ Ｐゴシック" charset="0"/>
              </a:rPr>
              <a:t>What</a:t>
            </a:r>
            <a:r>
              <a:rPr lang="uk-UA" dirty="0" smtClean="0">
                <a:cs typeface="ＭＳ Ｐゴシック" charset="0"/>
              </a:rPr>
              <a:t>'</a:t>
            </a:r>
            <a:r>
              <a:rPr lang="en-US" dirty="0" smtClean="0">
                <a:cs typeface="ＭＳ Ｐゴシック" charset="0"/>
              </a:rPr>
              <a:t>s God</a:t>
            </a:r>
            <a:r>
              <a:rPr lang="uk-UA" dirty="0" smtClean="0">
                <a:cs typeface="ＭＳ Ｐゴシック" charset="0"/>
              </a:rPr>
              <a:t>'</a:t>
            </a:r>
            <a:r>
              <a:rPr lang="en-US" dirty="0" smtClean="0">
                <a:cs typeface="ＭＳ Ｐゴシック" charset="0"/>
              </a:rPr>
              <a:t>s </a:t>
            </a:r>
            <a:r>
              <a:rPr lang="en-US" dirty="0" smtClean="0">
                <a:cs typeface="ＭＳ Ｐゴシック" charset="0"/>
              </a:rPr>
              <a:t>prescription for anxiety? </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1662442642"/>
      </p:ext>
    </p:extLst>
  </p:cSld>
  <p:clrMapOvr>
    <a:masterClrMapping/>
  </p:clrMapOvr>
  <p:transition xmlns:p14="http://schemas.microsoft.com/office/powerpoint/2010/mai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1195473768"/>
      </p:ext>
    </p:extLst>
  </p:cSld>
  <p:clrMapOvr>
    <a:masterClrMapping/>
  </p:clrMapOvr>
  <p:transition xmlns:p14="http://schemas.microsoft.com/office/powerpoint/2010/mai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829473776"/>
      </p:ext>
    </p:extLst>
  </p:cSld>
  <p:clrMapOvr>
    <a:masterClrMapping/>
  </p:clrMapOvr>
  <p:transition xmlns:p14="http://schemas.microsoft.com/office/powerpoint/2010/mai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1786985787"/>
      </p:ext>
    </p:extLst>
  </p:cSld>
  <p:clrMapOvr>
    <a:masterClrMapping/>
  </p:clrMapOvr>
  <p:transition xmlns:p14="http://schemas.microsoft.com/office/powerpoint/2010/mai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3304425142"/>
      </p:ext>
    </p:extLst>
  </p:cSld>
  <p:clrMapOvr>
    <a:masterClrMapping/>
  </p:clrMapOvr>
  <p:transition xmlns:p14="http://schemas.microsoft.com/office/powerpoint/2010/mai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433739595"/>
      </p:ext>
    </p:extLst>
  </p:cSld>
  <p:clrMapOvr>
    <a:masterClrMapping/>
  </p:clrMapOvr>
  <p:transition xmlns:p14="http://schemas.microsoft.com/office/powerpoint/2010/mai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1706404035"/>
      </p:ext>
    </p:extLst>
  </p:cSld>
  <p:clrMapOvr>
    <a:masterClrMapping/>
  </p:clrMapOvr>
  <p:transition xmlns:p14="http://schemas.microsoft.com/office/powerpoint/2010/mai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2159692899"/>
      </p:ext>
    </p:extLst>
  </p:cSld>
  <p:clrMapOvr>
    <a:masterClrMapping/>
  </p:clrMapOvr>
  <p:transition xmlns:p14="http://schemas.microsoft.com/office/powerpoint/2010/mai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31942771"/>
      </p:ext>
    </p:extLst>
  </p:cSld>
  <p:clrMapOvr>
    <a:masterClrMapping/>
  </p:clrMapOvr>
  <p:transition xmlns:p14="http://schemas.microsoft.com/office/powerpoint/2010/mai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2799285421"/>
      </p:ext>
    </p:extLst>
  </p:cSld>
  <p:clrMapOvr>
    <a:masterClrMapping/>
  </p:clrMapOvr>
  <p:transition xmlns:p14="http://schemas.microsoft.com/office/powerpoint/2010/mai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161459237"/>
      </p:ext>
    </p:extLst>
  </p:cSld>
  <p:clrMapOvr>
    <a:masterClrMapping/>
  </p:clrMapOvr>
  <p:transition xmlns:p14="http://schemas.microsoft.com/office/powerpoint/2010/mai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259476991"/>
      </p:ext>
    </p:extLst>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2DF8961B-EC1C-4B4C-B429-FA3BC992AB9F}"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1812835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3.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themeOverride" Target="../theme/themeOverride2.xml"/><Relationship Id="rId2"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14118" cy="5164667"/>
          </a:xfrm>
          <a:prstGeom prst="rect">
            <a:avLst/>
          </a:prstGeom>
        </p:spPr>
      </p:pic>
      <p:sp>
        <p:nvSpPr>
          <p:cNvPr id="8" name="Rectangle 2"/>
          <p:cNvSpPr txBox="1">
            <a:spLocks noChangeArrowheads="1"/>
          </p:cNvSpPr>
          <p:nvPr/>
        </p:nvSpPr>
        <p:spPr bwMode="auto">
          <a:xfrm>
            <a:off x="60403" y="5023159"/>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Matthew 6:25-34</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Trust or Worry</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www.BibleStudyDownloads.org</a:t>
            </a:r>
          </a:p>
        </p:txBody>
      </p:sp>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37460" y="0"/>
            <a:ext cx="6606540" cy="6858000"/>
          </a:xfrm>
          <a:prstGeom prst="rect">
            <a:avLst/>
          </a:prstGeom>
        </p:spPr>
      </p:pic>
      <p:sp>
        <p:nvSpPr>
          <p:cNvPr id="900098" name="Rectangle 2"/>
          <p:cNvSpPr>
            <a:spLocks noGrp="1" noChangeArrowheads="1"/>
          </p:cNvSpPr>
          <p:nvPr>
            <p:ph type="ctrTitle"/>
          </p:nvPr>
        </p:nvSpPr>
        <p:spPr>
          <a:xfrm rot="16200000">
            <a:off x="-2158432" y="2162108"/>
            <a:ext cx="6858000" cy="2533784"/>
          </a:xfrm>
          <a:effectLst>
            <a:outerShdw blurRad="63500" dist="35921" dir="2700000" algn="ctr" rotWithShape="0">
              <a:schemeClr val="tx2">
                <a:alpha val="74998"/>
              </a:schemeClr>
            </a:outerShdw>
          </a:effectLst>
          <a:extLst/>
        </p:spPr>
        <p:txBody>
          <a:bodyPr/>
          <a:lstStyle/>
          <a:p>
            <a:pPr>
              <a:defRPr/>
            </a:pPr>
            <a:r>
              <a:rPr lang="en-US" sz="6000" b="1" dirty="0" smtClean="0">
                <a:effectLst>
                  <a:glow rad="127000">
                    <a:schemeClr val="tx1"/>
                  </a:glow>
                </a:effectLst>
                <a:latin typeface="Arial" charset="0"/>
                <a:ea typeface="ＭＳ Ｐゴシック" charset="0"/>
                <a:cs typeface="ＭＳ Ｐゴシック" charset="0"/>
              </a:rPr>
              <a:t>How can you be free from </a:t>
            </a:r>
            <a:r>
              <a:rPr lang="en-US" sz="6000" b="1" dirty="0" smtClean="0">
                <a:solidFill>
                  <a:srgbClr val="FFFF00"/>
                </a:solidFill>
                <a:effectLst>
                  <a:glow rad="127000">
                    <a:schemeClr val="tx1"/>
                  </a:glow>
                </a:effectLst>
                <a:latin typeface="Arial" charset="0"/>
                <a:ea typeface="ＭＳ Ｐゴシック" charset="0"/>
                <a:cs typeface="ＭＳ Ｐゴシック" charset="0"/>
              </a:rPr>
              <a:t>worry</a:t>
            </a:r>
            <a:r>
              <a:rPr lang="en-US" sz="6000" b="1" dirty="0" smtClean="0">
                <a:effectLst>
                  <a:glow rad="127000">
                    <a:schemeClr val="tx1"/>
                  </a:glow>
                </a:effectLst>
                <a:latin typeface="Arial" charset="0"/>
                <a:ea typeface="ＭＳ Ｐゴシック" charset="0"/>
                <a:cs typeface="ＭＳ Ｐゴシック" charset="0"/>
              </a:rPr>
              <a:t>?</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376908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5006"/>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Worries, then and now.</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7000" y="1001357"/>
            <a:ext cx="8890000" cy="5689600"/>
          </a:xfrm>
          <a:prstGeom prst="rect">
            <a:avLst/>
          </a:prstGeom>
        </p:spPr>
      </p:pic>
    </p:spTree>
    <p:extLst>
      <p:ext uri="{BB962C8B-B14F-4D97-AF65-F5344CB8AC3E}">
        <p14:creationId xmlns:p14="http://schemas.microsoft.com/office/powerpoint/2010/main" val="2240798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2462" b="17021"/>
          <a:stretch/>
        </p:blipFill>
        <p:spPr>
          <a:xfrm>
            <a:off x="0" y="1079505"/>
            <a:ext cx="9144000" cy="5778495"/>
          </a:xfrm>
          <a:prstGeom prst="rect">
            <a:avLst/>
          </a:prstGeom>
        </p:spPr>
      </p:pic>
      <p:sp>
        <p:nvSpPr>
          <p:cNvPr id="900098" name="Rectangle 2"/>
          <p:cNvSpPr>
            <a:spLocks noGrp="1" noChangeArrowheads="1"/>
          </p:cNvSpPr>
          <p:nvPr>
            <p:ph type="ctrTitle"/>
          </p:nvPr>
        </p:nvSpPr>
        <p:spPr>
          <a:xfrm>
            <a:off x="0" y="105006"/>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Worries, then and now.</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4508500" y="1354672"/>
            <a:ext cx="4381500" cy="3197311"/>
          </a:xfrm>
          <a:prstGeom prst="rect">
            <a:avLst/>
          </a:prstGeom>
          <a:ln w="57150" cmpd="sng">
            <a:solidFill>
              <a:schemeClr val="bg1"/>
            </a:solidFill>
          </a:ln>
        </p:spPr>
      </p:pic>
      <p:sp>
        <p:nvSpPr>
          <p:cNvPr id="2" name="TextBox 1"/>
          <p:cNvSpPr txBox="1"/>
          <p:nvPr/>
        </p:nvSpPr>
        <p:spPr>
          <a:xfrm>
            <a:off x="1602932" y="747483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54940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1694159"/>
          </a:xfrm>
          <a:effectLst>
            <a:outerShdw blurRad="63500" dist="35921" dir="2700000" algn="ctr" rotWithShape="0">
              <a:schemeClr val="tx2">
                <a:alpha val="74998"/>
              </a:schemeClr>
            </a:outerShdw>
          </a:effectLst>
          <a:ex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Today </a:t>
            </a:r>
            <a:r>
              <a:rPr lang="en-US" sz="6000" b="1" dirty="0" smtClean="0">
                <a:effectLst>
                  <a:glow rad="127000">
                    <a:schemeClr val="tx1"/>
                  </a:glow>
                </a:effectLst>
                <a:latin typeface="Arial" charset="0"/>
                <a:ea typeface="ＭＳ Ｐゴシック" charset="0"/>
                <a:cs typeface="ＭＳ Ｐゴシック" charset="0"/>
              </a:rPr>
              <a:t>we</a:t>
            </a:r>
            <a:r>
              <a:rPr lang="uk-UA" sz="6000" b="1" dirty="0" smtClean="0">
                <a:effectLst>
                  <a:glow rad="127000">
                    <a:schemeClr val="tx1"/>
                  </a:glow>
                </a:effectLst>
                <a:latin typeface="Arial" charset="0"/>
                <a:ea typeface="ＭＳ Ｐゴシック" charset="0"/>
                <a:cs typeface="ＭＳ Ｐゴシック" charset="0"/>
              </a:rPr>
              <a:t>'</a:t>
            </a:r>
            <a:r>
              <a:rPr lang="en-US" sz="6000" b="1" dirty="0" err="1" smtClean="0">
                <a:effectLst>
                  <a:glow rad="127000">
                    <a:schemeClr val="tx1"/>
                  </a:glow>
                </a:effectLst>
                <a:latin typeface="Arial" charset="0"/>
                <a:ea typeface="ＭＳ Ｐゴシック" charset="0"/>
                <a:cs typeface="ＭＳ Ｐゴシック" charset="0"/>
              </a:rPr>
              <a:t>ll</a:t>
            </a:r>
            <a:r>
              <a:rPr lang="en-US" sz="6000" b="1" dirty="0" smtClean="0">
                <a:effectLst>
                  <a:glow rad="127000">
                    <a:schemeClr val="tx1"/>
                  </a:glow>
                </a:effectLst>
                <a:latin typeface="Arial" charset="0"/>
                <a:ea typeface="ＭＳ Ｐゴシック" charset="0"/>
                <a:cs typeface="ＭＳ Ｐゴシック" charset="0"/>
              </a:rPr>
              <a:t> </a:t>
            </a:r>
            <a:r>
              <a:rPr lang="en-US" sz="6000" b="1" dirty="0">
                <a:effectLst>
                  <a:glow rad="127000">
                    <a:schemeClr val="tx1"/>
                  </a:glow>
                </a:effectLst>
                <a:latin typeface="Arial" charset="0"/>
                <a:ea typeface="ＭＳ Ｐゴシック" charset="0"/>
                <a:cs typeface="ＭＳ Ｐゴシック" charset="0"/>
              </a:rPr>
              <a:t>see three ways not to </a:t>
            </a:r>
            <a:r>
              <a:rPr lang="en-US" sz="6000" b="1" dirty="0" smtClean="0">
                <a:effectLst>
                  <a:glow rad="127000">
                    <a:schemeClr val="tx1"/>
                  </a:glow>
                </a:effectLst>
                <a:latin typeface="Arial" charset="0"/>
                <a:ea typeface="ＭＳ Ｐゴシック" charset="0"/>
                <a:cs typeface="ＭＳ Ｐゴシック" charset="0"/>
              </a:rPr>
              <a:t>worry.</a:t>
            </a:r>
            <a:endParaRPr lang="en-US" sz="6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163841"/>
            <a:ext cx="9144000" cy="16941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effectLst>
                  <a:glow rad="127000">
                    <a:schemeClr val="tx1"/>
                  </a:glow>
                </a:effectLst>
                <a:latin typeface="Arial" charset="0"/>
                <a:ea typeface="ＭＳ Ｐゴシック" charset="0"/>
                <a:cs typeface="ＭＳ Ｐゴシック" charset="0"/>
              </a:rPr>
              <a:t>Matthew 6:25-34</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079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51561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Realize that God </a:t>
            </a:r>
            <a:r>
              <a:rPr lang="en-US" sz="4800" b="1" dirty="0">
                <a:solidFill>
                  <a:srgbClr val="FFFF00"/>
                </a:solidFill>
                <a:effectLst>
                  <a:glow rad="127000">
                    <a:schemeClr val="tx1"/>
                  </a:glow>
                </a:effectLst>
                <a:latin typeface="Arial" charset="0"/>
                <a:ea typeface="ＭＳ Ｐゴシック" charset="0"/>
                <a:cs typeface="ＭＳ Ｐゴシック" charset="0"/>
              </a:rPr>
              <a:t>feeds</a:t>
            </a:r>
            <a:r>
              <a:rPr lang="en-US" sz="4800" b="1" dirty="0">
                <a:effectLst>
                  <a:glow rad="127000">
                    <a:schemeClr val="tx1"/>
                  </a:glow>
                </a:effectLst>
                <a:latin typeface="Arial" charset="0"/>
                <a:ea typeface="ＭＳ Ｐゴシック" charset="0"/>
                <a:cs typeface="ＭＳ Ｐゴシック" charset="0"/>
              </a:rPr>
              <a:t> you while worry </a:t>
            </a:r>
            <a:r>
              <a:rPr lang="en-US" sz="4800" b="1" dirty="0" smtClean="0">
                <a:effectLst>
                  <a:glow rad="127000">
                    <a:schemeClr val="tx1"/>
                  </a:glow>
                </a:effectLst>
                <a:latin typeface="Arial" charset="0"/>
                <a:ea typeface="ＭＳ Ｐゴシック" charset="0"/>
                <a:cs typeface="ＭＳ Ｐゴシック" charset="0"/>
              </a:rPr>
              <a:t>eats you up </a:t>
            </a:r>
            <a:r>
              <a:rPr lang="en-US" sz="4800" b="1" dirty="0">
                <a:effectLst>
                  <a:glow rad="127000">
                    <a:schemeClr val="tx1"/>
                  </a:glow>
                </a:effectLst>
                <a:latin typeface="Arial" charset="0"/>
                <a:ea typeface="ＭＳ Ｐゴシック" charset="0"/>
                <a:cs typeface="ＭＳ Ｐゴシック" charset="0"/>
              </a:rPr>
              <a:t>(6:25-27). </a:t>
            </a:r>
          </a:p>
        </p:txBody>
      </p:sp>
      <p:pic>
        <p:nvPicPr>
          <p:cNvPr id="2" name="Picture 1"/>
          <p:cNvPicPr>
            <a:picLocks noChangeAspect="1"/>
          </p:cNvPicPr>
          <p:nvPr/>
        </p:nvPicPr>
        <p:blipFill rotWithShape="1">
          <a:blip r:embed="rId3"/>
          <a:srcRect l="15972"/>
          <a:stretch/>
        </p:blipFill>
        <p:spPr>
          <a:xfrm>
            <a:off x="0" y="2565400"/>
            <a:ext cx="7683500" cy="4292600"/>
          </a:xfrm>
          <a:prstGeom prst="rect">
            <a:avLst/>
          </a:prstGeom>
        </p:spPr>
      </p:pic>
      <p:pic>
        <p:nvPicPr>
          <p:cNvPr id="3" name="Picture 2"/>
          <p:cNvPicPr>
            <a:picLocks noChangeAspect="1"/>
          </p:cNvPicPr>
          <p:nvPr/>
        </p:nvPicPr>
        <p:blipFill>
          <a:blip r:embed="rId4"/>
          <a:stretch>
            <a:fillRect/>
          </a:stretch>
        </p:blipFill>
        <p:spPr>
          <a:xfrm>
            <a:off x="5894448" y="2565400"/>
            <a:ext cx="3249551" cy="4342384"/>
          </a:xfrm>
          <a:prstGeom prst="rect">
            <a:avLst/>
          </a:prstGeom>
        </p:spPr>
      </p:pic>
    </p:spTree>
    <p:extLst>
      <p:ext uri="{BB962C8B-B14F-4D97-AF65-F5344CB8AC3E}">
        <p14:creationId xmlns:p14="http://schemas.microsoft.com/office/powerpoint/2010/main" val="2123749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270413"/>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Don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worry about food, drink, or clothes (6:25). </a:t>
            </a:r>
          </a:p>
        </p:txBody>
      </p:sp>
      <p:pic>
        <p:nvPicPr>
          <p:cNvPr id="2" name="Picture 1"/>
          <p:cNvPicPr>
            <a:picLocks noChangeAspect="1"/>
          </p:cNvPicPr>
          <p:nvPr/>
        </p:nvPicPr>
        <p:blipFill>
          <a:blip r:embed="rId3"/>
          <a:stretch>
            <a:fillRect/>
          </a:stretch>
        </p:blipFill>
        <p:spPr>
          <a:xfrm>
            <a:off x="0" y="1460500"/>
            <a:ext cx="2895600" cy="4699000"/>
          </a:xfrm>
          <a:prstGeom prst="rect">
            <a:avLst/>
          </a:prstGeom>
        </p:spPr>
      </p:pic>
      <p:sp>
        <p:nvSpPr>
          <p:cNvPr id="4" name="Rectangle 2"/>
          <p:cNvSpPr txBox="1">
            <a:spLocks noChangeArrowheads="1"/>
          </p:cNvSpPr>
          <p:nvPr/>
        </p:nvSpPr>
        <p:spPr bwMode="auto">
          <a:xfrm>
            <a:off x="2895600" y="1643116"/>
            <a:ext cx="6248400" cy="48243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Therefore </a:t>
            </a:r>
            <a:r>
              <a:rPr lang="en-US" sz="3600" b="1" dirty="0">
                <a:effectLst>
                  <a:glow rad="127000">
                    <a:schemeClr val="tx1"/>
                  </a:glow>
                </a:effectLst>
                <a:latin typeface="Arial" charset="0"/>
                <a:ea typeface="ＭＳ Ｐゴシック" charset="0"/>
                <a:cs typeface="ＭＳ Ｐゴシック" charset="0"/>
              </a:rPr>
              <a:t>I tell you, do not worry about your life, what you will eat or drink; or about your body, what you will wear. Is not life more important than food, and the body more important than clothes</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1110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294"/>
          <a:stretch/>
        </p:blipFill>
        <p:spPr>
          <a:xfrm>
            <a:off x="0" y="-7239"/>
            <a:ext cx="9144000" cy="6865239"/>
          </a:xfrm>
          <a:prstGeom prst="rect">
            <a:avLst/>
          </a:prstGeom>
        </p:spPr>
      </p:pic>
      <p:sp>
        <p:nvSpPr>
          <p:cNvPr id="900098" name="Rectangle 2"/>
          <p:cNvSpPr>
            <a:spLocks noGrp="1" noChangeArrowheads="1"/>
          </p:cNvSpPr>
          <p:nvPr>
            <p:ph type="ctrTitle"/>
          </p:nvPr>
        </p:nvSpPr>
        <p:spPr>
          <a:xfrm>
            <a:off x="4085166" y="-21996"/>
            <a:ext cx="5058833" cy="5165492"/>
          </a:xfrm>
          <a:effectLst>
            <a:outerShdw blurRad="63500" dist="35921" dir="2700000" algn="ctr" rotWithShape="0">
              <a:schemeClr val="tx2">
                <a:alpha val="74998"/>
              </a:schemeClr>
            </a:outerShdw>
          </a:effectLst>
          <a:extLst/>
        </p:spPr>
        <p:txBody>
          <a:bodyPr/>
          <a:lstStyle/>
          <a:p>
            <a:pPr>
              <a:defRPr/>
            </a:pPr>
            <a:r>
              <a:rPr lang="en-US" b="1" i="1" dirty="0" smtClean="0">
                <a:effectLst>
                  <a:glow rad="127000">
                    <a:schemeClr val="tx1"/>
                  </a:glow>
                </a:effectLst>
                <a:latin typeface="Arial" charset="0"/>
                <a:ea typeface="ＭＳ Ｐゴシック" charset="0"/>
                <a:cs typeface="ＭＳ Ｐゴシック" charset="0"/>
              </a:rPr>
              <a:t>An Objection: </a:t>
            </a:r>
            <a:br>
              <a:rPr lang="en-US" b="1" i="1" dirty="0" smtClean="0">
                <a:effectLst>
                  <a:glow rad="127000">
                    <a:schemeClr val="tx1"/>
                  </a:glow>
                </a:effectLst>
                <a:latin typeface="Arial" charset="0"/>
                <a:ea typeface="ＭＳ Ｐゴシック" charset="0"/>
                <a:cs typeface="ＭＳ Ｐゴシック" charset="0"/>
              </a:rPr>
            </a:br>
            <a:r>
              <a:rPr lang="en-US" b="1" i="1" dirty="0">
                <a:effectLst>
                  <a:glow rad="127000">
                    <a:schemeClr val="tx1"/>
                  </a:glow>
                </a:effectLst>
                <a:latin typeface="Arial" charset="0"/>
                <a:ea typeface="ＭＳ Ｐゴシック" charset="0"/>
                <a:cs typeface="ＭＳ Ｐゴシック" charset="0"/>
              </a:rPr>
              <a:t/>
            </a:r>
            <a:br>
              <a:rPr lang="en-US" b="1" i="1" dirty="0">
                <a:effectLst>
                  <a:glow rad="127000">
                    <a:schemeClr val="tx1"/>
                  </a:glow>
                </a:effectLst>
                <a:latin typeface="Arial" charset="0"/>
                <a:ea typeface="ＭＳ Ｐゴシック" charset="0"/>
                <a:cs typeface="ＭＳ Ｐゴシック" charset="0"/>
              </a:rPr>
            </a:b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But </a:t>
            </a:r>
            <a:r>
              <a:rPr lang="en-US" b="1" dirty="0" smtClean="0">
                <a:effectLst>
                  <a:glow rad="127000">
                    <a:schemeClr val="tx1"/>
                  </a:glow>
                </a:effectLst>
                <a:latin typeface="Arial" charset="0"/>
                <a:ea typeface="ＭＳ Ｐゴシック" charset="0"/>
                <a:cs typeface="ＭＳ Ｐゴシック" charset="0"/>
              </a:rPr>
              <a:t>if I lay up treasures in heaven, how will I have enough here on earth</a:t>
            </a:r>
            <a:r>
              <a:rPr lang="en-US" b="1" dirty="0" smtClean="0">
                <a:effectLst>
                  <a:glow rad="127000">
                    <a:schemeClr val="tx1"/>
                  </a:glow>
                </a:effectLst>
                <a:latin typeface="Arial" charset="0"/>
                <a:ea typeface="ＭＳ Ｐゴシック" charset="0"/>
                <a:cs typeface="ＭＳ Ｐゴシック" charset="0"/>
              </a:rPr>
              <a:t>?</a:t>
            </a:r>
            <a:r>
              <a:rPr lang="ru-RU"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0798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0338"/>
            <a:ext cx="9144000" cy="3133492"/>
          </a:xfrm>
          <a:effectLst>
            <a:outerShdw blurRad="63500" dist="35921" dir="2700000" algn="ctr" rotWithShape="0">
              <a:schemeClr val="tx2">
                <a:alpha val="74998"/>
              </a:schemeClr>
            </a:outerShdw>
          </a:effectLst>
          <a:extLst/>
        </p:spPr>
        <p:txBody>
          <a:bodyPr/>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The </a:t>
            </a:r>
            <a:r>
              <a:rPr lang="en-US" sz="3200" b="1" dirty="0">
                <a:effectLst>
                  <a:glow rad="127000">
                    <a:schemeClr val="tx1"/>
                  </a:glow>
                </a:effectLst>
                <a:latin typeface="Arial" charset="0"/>
                <a:ea typeface="ＭＳ Ｐゴシック" charset="0"/>
                <a:cs typeface="ＭＳ Ｐゴシック" charset="0"/>
              </a:rPr>
              <a:t>person who pursues money thinks that riches will solve his problems, when in reality, riches will create more problems! Material wealth gives a dangerous, false sense of security, and that feeling ends in </a:t>
            </a:r>
            <a:r>
              <a:rPr lang="en-US" sz="3200" b="1" dirty="0" smtClean="0">
                <a:effectLst>
                  <a:glow rad="127000">
                    <a:schemeClr val="tx1"/>
                  </a:glow>
                </a:effectLst>
                <a:latin typeface="Arial" charset="0"/>
                <a:ea typeface="ＭＳ Ｐゴシック" charset="0"/>
                <a:cs typeface="ＭＳ Ｐゴシック" charset="0"/>
              </a:rPr>
              <a:t>tragedy</a:t>
            </a: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a:t>
            </a:r>
            <a:r>
              <a:rPr lang="en-US" sz="3200" b="1" dirty="0" smtClean="0">
                <a:effectLst>
                  <a:glow rad="127000">
                    <a:schemeClr val="tx1"/>
                  </a:glow>
                </a:effectLst>
                <a:latin typeface="Arial" charset="0"/>
                <a:ea typeface="ＭＳ Ｐゴシック" charset="0"/>
                <a:cs typeface="ＭＳ Ｐゴシック" charset="0"/>
              </a:rPr>
              <a:t/>
            </a:r>
            <a:br>
              <a:rPr lang="en-US" sz="3200" b="1" dirty="0" smtClean="0">
                <a:effectLst>
                  <a:glow rad="127000">
                    <a:schemeClr val="tx1"/>
                  </a:glow>
                </a:effectLst>
                <a:latin typeface="Arial" charset="0"/>
                <a:ea typeface="ＭＳ Ｐゴシック" charset="0"/>
                <a:cs typeface="ＭＳ Ｐゴシック" charset="0"/>
              </a:rPr>
            </a:br>
            <a:r>
              <a:rPr lang="en-US" sz="2400" b="1" dirty="0" smtClean="0">
                <a:effectLst>
                  <a:glow rad="127000">
                    <a:schemeClr val="tx1"/>
                  </a:glow>
                </a:effectLst>
                <a:latin typeface="Arial" charset="0"/>
                <a:ea typeface="ＭＳ Ｐゴシック" charset="0"/>
                <a:cs typeface="ＭＳ Ｐゴシック" charset="0"/>
              </a:rPr>
              <a:t>(Warren Wiersbe</a:t>
            </a:r>
            <a:r>
              <a:rPr lang="en-US" sz="2400" b="1" dirty="0">
                <a:effectLst>
                  <a:glow rad="127000">
                    <a:schemeClr val="tx1"/>
                  </a:glow>
                </a:effectLst>
                <a:latin typeface="Arial" charset="0"/>
                <a:ea typeface="ＭＳ Ｐゴシック" charset="0"/>
                <a:cs typeface="ＭＳ Ｐゴシック" charset="0"/>
              </a:rPr>
              <a:t>, </a:t>
            </a:r>
            <a:r>
              <a:rPr lang="en-US" sz="2400" b="1" i="1" dirty="0">
                <a:effectLst>
                  <a:glow rad="127000">
                    <a:schemeClr val="tx1"/>
                  </a:glow>
                </a:effectLst>
                <a:latin typeface="Arial" charset="0"/>
                <a:ea typeface="ＭＳ Ｐゴシック" charset="0"/>
                <a:cs typeface="ＭＳ Ｐゴシック" charset="0"/>
              </a:rPr>
              <a:t>BE Series,</a:t>
            </a:r>
            <a:r>
              <a:rPr lang="en-US" sz="2400" b="1" dirty="0">
                <a:effectLst>
                  <a:glow rad="127000">
                    <a:schemeClr val="tx1"/>
                  </a:glow>
                </a:effectLst>
                <a:latin typeface="Arial" charset="0"/>
                <a:ea typeface="ＭＳ Ｐゴシック" charset="0"/>
                <a:cs typeface="ＭＳ Ｐゴシック" charset="0"/>
              </a:rPr>
              <a:t> 62). </a:t>
            </a:r>
          </a:p>
        </p:txBody>
      </p:sp>
      <p:pic>
        <p:nvPicPr>
          <p:cNvPr id="2" name="Picture 1"/>
          <p:cNvPicPr>
            <a:picLocks noChangeAspect="1"/>
          </p:cNvPicPr>
          <p:nvPr/>
        </p:nvPicPr>
        <p:blipFill>
          <a:blip r:embed="rId3"/>
          <a:stretch>
            <a:fillRect/>
          </a:stretch>
        </p:blipFill>
        <p:spPr>
          <a:xfrm>
            <a:off x="1866900" y="3153830"/>
            <a:ext cx="5397500" cy="3581400"/>
          </a:xfrm>
          <a:prstGeom prst="rect">
            <a:avLst/>
          </a:prstGeom>
        </p:spPr>
      </p:pic>
    </p:spTree>
    <p:extLst>
      <p:ext uri="{BB962C8B-B14F-4D97-AF65-F5344CB8AC3E}">
        <p14:creationId xmlns:p14="http://schemas.microsoft.com/office/powerpoint/2010/main" val="24508632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2958" y="41241"/>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WHAT WE WORRY ABOUT</a:t>
            </a:r>
            <a:r>
              <a:rPr lang="is-IS" b="1" i="1" dirty="0" smtClean="0">
                <a:effectLst>
                  <a:glow rad="876300">
                    <a:schemeClr val="tx1"/>
                  </a:glow>
                </a:effectLst>
                <a:latin typeface="Arial" charset="0"/>
                <a:ea typeface="ＭＳ Ｐゴシック" charset="0"/>
                <a:cs typeface="ＭＳ Ｐゴシック" charset="0"/>
              </a:rPr>
              <a:t>…</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82958" y="1773238"/>
            <a:ext cx="2022599" cy="321914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smtClean="0">
                <a:solidFill>
                  <a:srgbClr val="000090"/>
                </a:solidFill>
                <a:latin typeface="Helvetica Neue Black Condensed"/>
                <a:ea typeface="ＭＳ Ｐゴシック" charset="0"/>
                <a:cs typeface="Helvetica Neue Black Condensed"/>
              </a:rPr>
              <a:t>FOOD</a:t>
            </a:r>
            <a:endParaRPr lang="en-US" sz="4800" spc="-100" dirty="0">
              <a:solidFill>
                <a:srgbClr val="00009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2230707" y="1773238"/>
            <a:ext cx="2022599" cy="321914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smtClean="0">
                <a:solidFill>
                  <a:srgbClr val="000090"/>
                </a:solidFill>
                <a:latin typeface="Helvetica Neue Black Condensed"/>
                <a:ea typeface="ＭＳ Ｐゴシック" charset="0"/>
                <a:cs typeface="Helvetica Neue Black Condensed"/>
              </a:rPr>
              <a:t>DRINK</a:t>
            </a:r>
            <a:endParaRPr lang="en-US" sz="480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378456" y="1773238"/>
            <a:ext cx="2454807" cy="321914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smtClean="0">
                <a:solidFill>
                  <a:srgbClr val="000090"/>
                </a:solidFill>
                <a:latin typeface="Helvetica Neue Black Condensed"/>
                <a:ea typeface="ＭＳ Ｐゴシック" charset="0"/>
                <a:cs typeface="Helvetica Neue Black Condensed"/>
              </a:rPr>
              <a:t>CLOTHES</a:t>
            </a:r>
            <a:endParaRPr lang="en-US" sz="4800" spc="-100" dirty="0">
              <a:solidFill>
                <a:srgbClr val="000090"/>
              </a:solidFill>
              <a:latin typeface="Helvetica Neue Black Condensed"/>
              <a:ea typeface="ＭＳ Ｐゴシック" charset="0"/>
              <a:cs typeface="Helvetica Neue Black Condensed"/>
            </a:endParaRPr>
          </a:p>
        </p:txBody>
      </p:sp>
      <p:sp>
        <p:nvSpPr>
          <p:cNvPr id="7" name="Rectangle 2"/>
          <p:cNvSpPr txBox="1">
            <a:spLocks noChangeArrowheads="1"/>
          </p:cNvSpPr>
          <p:nvPr/>
        </p:nvSpPr>
        <p:spPr bwMode="auto">
          <a:xfrm>
            <a:off x="6958412" y="1784351"/>
            <a:ext cx="2185588" cy="321914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smtClean="0">
                <a:solidFill>
                  <a:srgbClr val="000090"/>
                </a:solidFill>
                <a:latin typeface="Helvetica Neue Black Condensed"/>
                <a:ea typeface="ＭＳ Ｐゴシック" charset="0"/>
                <a:cs typeface="Helvetica Neue Black Condensed"/>
              </a:rPr>
              <a:t>FUTURE</a:t>
            </a:r>
            <a:endParaRPr lang="en-US" sz="4800" spc="-100" dirty="0">
              <a:solidFill>
                <a:srgbClr val="000090"/>
              </a:solidFill>
              <a:latin typeface="Helvetica Neue Black Condensed"/>
              <a:ea typeface="ＭＳ Ｐゴシック" charset="0"/>
              <a:cs typeface="Helvetica Neue Black Condensed"/>
            </a:endParaRPr>
          </a:p>
        </p:txBody>
      </p:sp>
    </p:spTree>
    <p:extLst>
      <p:ext uri="{BB962C8B-B14F-4D97-AF65-F5344CB8AC3E}">
        <p14:creationId xmlns:p14="http://schemas.microsoft.com/office/powerpoint/2010/main" val="21221641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255472"/>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will feed you more than diligent birds as He values you more (6:26). </a:t>
            </a:r>
          </a:p>
        </p:txBody>
      </p:sp>
      <p:sp>
        <p:nvSpPr>
          <p:cNvPr id="4" name="Rectangle 2"/>
          <p:cNvSpPr txBox="1">
            <a:spLocks noChangeArrowheads="1"/>
          </p:cNvSpPr>
          <p:nvPr/>
        </p:nvSpPr>
        <p:spPr bwMode="auto">
          <a:xfrm>
            <a:off x="0" y="1283277"/>
            <a:ext cx="9144000" cy="32305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Look </a:t>
            </a:r>
            <a:r>
              <a:rPr lang="en-US" sz="3600" b="1" dirty="0">
                <a:effectLst>
                  <a:glow rad="127000">
                    <a:schemeClr val="tx1"/>
                  </a:glow>
                </a:effectLst>
                <a:latin typeface="Arial" charset="0"/>
                <a:ea typeface="ＭＳ Ｐゴシック" charset="0"/>
                <a:cs typeface="ＭＳ Ｐゴシック" charset="0"/>
              </a:rPr>
              <a:t>at the birds of the air; they do not sow or reap or store away in barns, and yet your heavenly Father feeds them. Are you not much more valuable than they</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11111"/>
          <a:stretch/>
        </p:blipFill>
        <p:spPr>
          <a:xfrm>
            <a:off x="0" y="0"/>
            <a:ext cx="9144000" cy="6858000"/>
          </a:xfrm>
          <a:prstGeom prst="rect">
            <a:avLst/>
          </a:prstGeom>
        </p:spPr>
      </p:pic>
    </p:spTree>
    <p:extLst>
      <p:ext uri="{BB962C8B-B14F-4D97-AF65-F5344CB8AC3E}">
        <p14:creationId xmlns:p14="http://schemas.microsoft.com/office/powerpoint/2010/main" val="3422192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19619539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519333" cy="6906237"/>
          </a:xfrm>
          <a:prstGeom prst="rect">
            <a:avLst/>
          </a:prstGeom>
        </p:spPr>
      </p:pic>
      <p:sp>
        <p:nvSpPr>
          <p:cNvPr id="900098" name="Rectangle 2"/>
          <p:cNvSpPr>
            <a:spLocks noGrp="1" noChangeArrowheads="1"/>
          </p:cNvSpPr>
          <p:nvPr>
            <p:ph type="ctrTitle"/>
          </p:nvPr>
        </p:nvSpPr>
        <p:spPr>
          <a:xfrm>
            <a:off x="0" y="232008"/>
            <a:ext cx="6519332" cy="1178982"/>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Will worry for food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85495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12803"/>
            <a:ext cx="9144000" cy="58685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255472"/>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will feed you more than diligent birds as He values you more (6:</a:t>
            </a:r>
            <a:r>
              <a:rPr lang="en-US" sz="3600" b="1" dirty="0" smtClean="0">
                <a:effectLst>
                  <a:glow rad="127000">
                    <a:schemeClr val="tx1"/>
                  </a:glow>
                </a:effectLst>
                <a:latin typeface="Arial" charset="0"/>
                <a:ea typeface="ＭＳ Ｐゴシック" charset="0"/>
                <a:cs typeface="ＭＳ Ｐゴシック" charset="0"/>
              </a:rPr>
              <a:t>26 NIV)</a:t>
            </a:r>
            <a:r>
              <a:rPr lang="en-US" sz="3600" b="1" dirty="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491487"/>
            <a:ext cx="9144000" cy="32305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Look </a:t>
            </a:r>
            <a:r>
              <a:rPr lang="en-US" sz="3600" b="1" dirty="0">
                <a:effectLst>
                  <a:glow rad="127000">
                    <a:schemeClr val="tx1"/>
                  </a:glow>
                </a:effectLst>
                <a:latin typeface="Arial" charset="0"/>
                <a:ea typeface="ＭＳ Ｐゴシック" charset="0"/>
                <a:cs typeface="ＭＳ Ｐゴシック" charset="0"/>
              </a:rPr>
              <a:t>at the birds of the air; they do not sow or reap or store away in barns, and yet your heavenly Father feeds them. Are you not much more valuable than they</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89999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255472"/>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will feed you more than diligent birds as He values you more (6:26). </a:t>
            </a:r>
          </a:p>
        </p:txBody>
      </p:sp>
      <p:sp>
        <p:nvSpPr>
          <p:cNvPr id="4" name="Rectangle 2"/>
          <p:cNvSpPr txBox="1">
            <a:spLocks noChangeArrowheads="1"/>
          </p:cNvSpPr>
          <p:nvPr/>
        </p:nvSpPr>
        <p:spPr bwMode="auto">
          <a:xfrm>
            <a:off x="0" y="1283277"/>
            <a:ext cx="9144000" cy="32305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Look </a:t>
            </a:r>
            <a:r>
              <a:rPr lang="en-US" sz="3600" b="1" dirty="0">
                <a:effectLst>
                  <a:glow rad="127000">
                    <a:schemeClr val="tx1"/>
                  </a:glow>
                </a:effectLst>
                <a:latin typeface="Arial" charset="0"/>
                <a:ea typeface="ＭＳ Ｐゴシック" charset="0"/>
                <a:cs typeface="ＭＳ Ｐゴシック" charset="0"/>
              </a:rPr>
              <a:t>at the birds of the air; they do not sow or reap or store away in barns, and yet your heavenly Father feeds them. Are you not much more valuable than they</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284941"/>
            <a:ext cx="9144000" cy="4676340"/>
          </a:xfrm>
          <a:prstGeom prst="rect">
            <a:avLst/>
          </a:prstGeom>
        </p:spPr>
      </p:pic>
    </p:spTree>
    <p:extLst>
      <p:ext uri="{BB962C8B-B14F-4D97-AF65-F5344CB8AC3E}">
        <p14:creationId xmlns:p14="http://schemas.microsoft.com/office/powerpoint/2010/main" val="2513597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1113" r="7323"/>
          <a:stretch/>
        </p:blipFill>
        <p:spPr>
          <a:xfrm>
            <a:off x="42348" y="29469"/>
            <a:ext cx="9101652"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75002"/>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Worry </a:t>
            </a:r>
            <a:r>
              <a:rPr lang="en-US" sz="3600" b="1" dirty="0" err="1" smtClean="0">
                <a:effectLst>
                  <a:glow rad="127000">
                    <a:schemeClr val="tx1"/>
                  </a:glow>
                </a:effectLst>
                <a:latin typeface="Arial" charset="0"/>
                <a:ea typeface="ＭＳ Ｐゴシック" charset="0"/>
                <a:cs typeface="ＭＳ Ｐゴシック" charset="0"/>
              </a:rPr>
              <a:t>doesn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help us live even one hour longer (6:27). </a:t>
            </a:r>
          </a:p>
        </p:txBody>
      </p:sp>
      <p:sp>
        <p:nvSpPr>
          <p:cNvPr id="4" name="Rectangle 2"/>
          <p:cNvSpPr txBox="1">
            <a:spLocks noChangeArrowheads="1"/>
          </p:cNvSpPr>
          <p:nvPr/>
        </p:nvSpPr>
        <p:spPr bwMode="auto">
          <a:xfrm>
            <a:off x="0" y="1643116"/>
            <a:ext cx="3746500" cy="45375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Who </a:t>
            </a:r>
            <a:r>
              <a:rPr lang="en-US" sz="3600" b="1" dirty="0">
                <a:effectLst>
                  <a:glow rad="127000">
                    <a:schemeClr val="tx1"/>
                  </a:glow>
                </a:effectLst>
                <a:latin typeface="Arial" charset="0"/>
                <a:ea typeface="ＭＳ Ｐゴシック" charset="0"/>
                <a:cs typeface="ＭＳ Ｐゴシック" charset="0"/>
              </a:rPr>
              <a:t>of you by worrying can add a single hour to his life</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49378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4886"/>
          <a:stretch/>
        </p:blipFill>
        <p:spPr>
          <a:xfrm>
            <a:off x="0" y="4212"/>
            <a:ext cx="9144000" cy="6853788"/>
          </a:xfrm>
          <a:prstGeom prst="rect">
            <a:avLst/>
          </a:prstGeom>
        </p:spPr>
      </p:pic>
      <p:sp>
        <p:nvSpPr>
          <p:cNvPr id="900098" name="Rectangle 2"/>
          <p:cNvSpPr>
            <a:spLocks noGrp="1" noChangeArrowheads="1"/>
          </p:cNvSpPr>
          <p:nvPr>
            <p:ph type="ctrTitle"/>
          </p:nvPr>
        </p:nvSpPr>
        <p:spPr>
          <a:xfrm>
            <a:off x="5575905" y="5723245"/>
            <a:ext cx="3568095" cy="796087"/>
          </a:xfrm>
          <a:solidFill>
            <a:schemeClr val="tx1"/>
          </a:solidFill>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Don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Worry</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830286" y="0"/>
            <a:ext cx="6313714" cy="3350381"/>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000000"/>
                </a:solidFill>
                <a:latin typeface="Arial" charset="0"/>
                <a:ea typeface="ＭＳ Ｐゴシック" charset="0"/>
                <a:cs typeface="ＭＳ Ｐゴシック" charset="0"/>
              </a:rPr>
              <a:t>WORRYING IS LIKE A ROCKING CHAIR. IT GIVES YOU SOMETHING TO DO, BUT DOESN</a:t>
            </a:r>
            <a:r>
              <a:rPr lang="uk-UA" sz="4000" b="1" dirty="0" smtClean="0">
                <a:solidFill>
                  <a:srgbClr val="000000"/>
                </a:solidFill>
                <a:latin typeface="Arial" charset="0"/>
                <a:ea typeface="ＭＳ Ｐゴシック" charset="0"/>
                <a:cs typeface="ＭＳ Ｐゴシック" charset="0"/>
              </a:rPr>
              <a:t>'</a:t>
            </a:r>
            <a:r>
              <a:rPr lang="en-US" sz="4000" b="1" dirty="0" smtClean="0">
                <a:solidFill>
                  <a:srgbClr val="000000"/>
                </a:solidFill>
                <a:latin typeface="Arial" charset="0"/>
                <a:ea typeface="ＭＳ Ｐゴシック" charset="0"/>
                <a:cs typeface="ＭＳ Ｐゴシック" charset="0"/>
              </a:rPr>
              <a:t>T GET YOU ANYWHERE.</a:t>
            </a:r>
            <a:endParaRPr lang="en-US" sz="4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40798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05706" y="232008"/>
            <a:ext cx="4638294" cy="6625992"/>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Worry never robs tomorrow of its sorrow. It only saps today of its joy.</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2800" b="1" i="1" dirty="0" smtClean="0">
                <a:effectLst>
                  <a:glow rad="127000">
                    <a:schemeClr val="tx1"/>
                  </a:glow>
                </a:effectLst>
                <a:latin typeface="Arial" charset="0"/>
                <a:ea typeface="ＭＳ Ｐゴシック" charset="0"/>
                <a:cs typeface="ＭＳ Ｐゴシック" charset="0"/>
              </a:rPr>
              <a:t>—Leo </a:t>
            </a:r>
            <a:r>
              <a:rPr lang="en-US" sz="2800" b="1" i="1" dirty="0" err="1" smtClean="0">
                <a:effectLst>
                  <a:glow rad="127000">
                    <a:schemeClr val="tx1"/>
                  </a:glow>
                </a:effectLst>
                <a:latin typeface="Arial" charset="0"/>
                <a:ea typeface="ＭＳ Ｐゴシック" charset="0"/>
                <a:cs typeface="ＭＳ Ｐゴシック" charset="0"/>
              </a:rPr>
              <a:t>Buscaglia</a:t>
            </a:r>
            <a:endParaRPr lang="en-US" sz="3600" b="1" i="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4505706" cy="6858000"/>
          </a:xfrm>
          <a:prstGeom prst="rect">
            <a:avLst/>
          </a:prstGeom>
        </p:spPr>
      </p:pic>
    </p:spTree>
    <p:extLst>
      <p:ext uri="{BB962C8B-B14F-4D97-AF65-F5344CB8AC3E}">
        <p14:creationId xmlns:p14="http://schemas.microsoft.com/office/powerpoint/2010/main" val="4396474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400"/>
            <a:ext cx="9144000" cy="6528816"/>
          </a:xfrm>
          <a:prstGeom prst="rect">
            <a:avLst/>
          </a:prstGeom>
        </p:spPr>
      </p:pic>
      <p:sp>
        <p:nvSpPr>
          <p:cNvPr id="900098" name="Rectangle 2"/>
          <p:cNvSpPr>
            <a:spLocks noGrp="1" noChangeArrowheads="1"/>
          </p:cNvSpPr>
          <p:nvPr>
            <p:ph type="ctrTitle"/>
          </p:nvPr>
        </p:nvSpPr>
        <p:spPr>
          <a:xfrm>
            <a:off x="0" y="232008"/>
            <a:ext cx="9144000" cy="1757659"/>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 people think that worry will give them a longer life (6:27)? </a:t>
            </a:r>
          </a:p>
        </p:txBody>
      </p:sp>
    </p:spTree>
    <p:extLst>
      <p:ext uri="{BB962C8B-B14F-4D97-AF65-F5344CB8AC3E}">
        <p14:creationId xmlns:p14="http://schemas.microsoft.com/office/powerpoint/2010/main" val="2240798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37460" y="0"/>
            <a:ext cx="6606540" cy="6858000"/>
          </a:xfrm>
          <a:prstGeom prst="rect">
            <a:avLst/>
          </a:prstGeom>
        </p:spPr>
      </p:pic>
      <p:sp>
        <p:nvSpPr>
          <p:cNvPr id="900098" name="Rectangle 2"/>
          <p:cNvSpPr>
            <a:spLocks noGrp="1" noChangeArrowheads="1"/>
          </p:cNvSpPr>
          <p:nvPr>
            <p:ph type="ctrTitle"/>
          </p:nvPr>
        </p:nvSpPr>
        <p:spPr>
          <a:xfrm rot="16200000">
            <a:off x="-2158432" y="2162108"/>
            <a:ext cx="6858000" cy="2533784"/>
          </a:xfrm>
          <a:effectLst>
            <a:outerShdw blurRad="63500" dist="35921" dir="2700000" algn="ctr" rotWithShape="0">
              <a:schemeClr val="tx2">
                <a:alpha val="74998"/>
              </a:schemeClr>
            </a:outerShdw>
          </a:effectLst>
          <a:extLst/>
        </p:spPr>
        <p:txBody>
          <a:bodyPr/>
          <a:lstStyle/>
          <a:p>
            <a:pPr>
              <a:defRPr/>
            </a:pPr>
            <a:r>
              <a:rPr lang="en-US" sz="6000" b="1" dirty="0" smtClean="0">
                <a:effectLst>
                  <a:glow rad="127000">
                    <a:schemeClr val="tx1"/>
                  </a:glow>
                </a:effectLst>
                <a:latin typeface="Arial" charset="0"/>
                <a:ea typeface="ＭＳ Ｐゴシック" charset="0"/>
                <a:cs typeface="ＭＳ Ｐゴシック" charset="0"/>
              </a:rPr>
              <a:t>How can you be free from </a:t>
            </a:r>
            <a:r>
              <a:rPr lang="en-US" sz="6000" b="1" dirty="0" smtClean="0">
                <a:solidFill>
                  <a:srgbClr val="FFFF00"/>
                </a:solidFill>
                <a:effectLst>
                  <a:glow rad="127000">
                    <a:schemeClr val="tx1"/>
                  </a:glow>
                </a:effectLst>
                <a:latin typeface="Arial" charset="0"/>
                <a:ea typeface="ＭＳ Ｐゴシック" charset="0"/>
                <a:cs typeface="ＭＳ Ｐゴシック" charset="0"/>
              </a:rPr>
              <a:t>worry</a:t>
            </a:r>
            <a:r>
              <a:rPr lang="en-US" sz="6000" b="1" dirty="0" smtClean="0">
                <a:effectLst>
                  <a:glow rad="127000">
                    <a:schemeClr val="tx1"/>
                  </a:glow>
                </a:effectLst>
                <a:latin typeface="Arial" charset="0"/>
                <a:ea typeface="ＭＳ Ｐゴシック" charset="0"/>
                <a:cs typeface="ＭＳ Ｐゴシック" charset="0"/>
              </a:rPr>
              <a:t>?</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11897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Realize that God </a:t>
            </a:r>
            <a:r>
              <a:rPr lang="en-US" sz="4800" b="1" dirty="0">
                <a:solidFill>
                  <a:srgbClr val="FFFF00"/>
                </a:solidFill>
                <a:effectLst>
                  <a:glow rad="127000">
                    <a:schemeClr val="tx1"/>
                  </a:glow>
                </a:effectLst>
                <a:latin typeface="Arial" charset="0"/>
                <a:ea typeface="ＭＳ Ｐゴシック" charset="0"/>
                <a:cs typeface="ＭＳ Ｐゴシック" charset="0"/>
              </a:rPr>
              <a:t>feeds</a:t>
            </a:r>
            <a:r>
              <a:rPr lang="en-US" sz="4800" b="1" dirty="0">
                <a:effectLst>
                  <a:glow rad="127000">
                    <a:schemeClr val="tx1"/>
                  </a:glow>
                </a:effectLst>
                <a:latin typeface="Arial" charset="0"/>
                <a:ea typeface="ＭＳ Ｐゴシック" charset="0"/>
                <a:cs typeface="ＭＳ Ｐゴシック" charset="0"/>
              </a:rPr>
              <a:t> you while worry </a:t>
            </a:r>
            <a:r>
              <a:rPr lang="en-US" sz="4800" b="1" dirty="0" smtClean="0">
                <a:effectLst>
                  <a:glow rad="127000">
                    <a:schemeClr val="tx1"/>
                  </a:glow>
                </a:effectLst>
                <a:latin typeface="Arial" charset="0"/>
                <a:ea typeface="ＭＳ Ｐゴシック" charset="0"/>
                <a:cs typeface="ＭＳ Ｐゴシック" charset="0"/>
              </a:rPr>
              <a:t>eats you up </a:t>
            </a:r>
            <a:r>
              <a:rPr lang="en-US" sz="4800" b="1" dirty="0">
                <a:effectLst>
                  <a:glow rad="127000">
                    <a:schemeClr val="tx1"/>
                  </a:glow>
                </a:effectLst>
                <a:latin typeface="Arial" charset="0"/>
                <a:ea typeface="ＭＳ Ｐゴシック" charset="0"/>
                <a:cs typeface="ＭＳ Ｐゴシック" charset="0"/>
              </a:rPr>
              <a:t>(6:25-27). </a:t>
            </a:r>
          </a:p>
        </p:txBody>
      </p:sp>
      <p:pic>
        <p:nvPicPr>
          <p:cNvPr id="2" name="Picture 1"/>
          <p:cNvPicPr>
            <a:picLocks noChangeAspect="1"/>
          </p:cNvPicPr>
          <p:nvPr/>
        </p:nvPicPr>
        <p:blipFill rotWithShape="1">
          <a:blip r:embed="rId3"/>
          <a:srcRect l="15972"/>
          <a:stretch/>
        </p:blipFill>
        <p:spPr>
          <a:xfrm>
            <a:off x="0" y="2565400"/>
            <a:ext cx="7683500" cy="4292600"/>
          </a:xfrm>
          <a:prstGeom prst="rect">
            <a:avLst/>
          </a:prstGeom>
        </p:spPr>
      </p:pic>
      <p:pic>
        <p:nvPicPr>
          <p:cNvPr id="3" name="Picture 2"/>
          <p:cNvPicPr>
            <a:picLocks noChangeAspect="1"/>
          </p:cNvPicPr>
          <p:nvPr/>
        </p:nvPicPr>
        <p:blipFill>
          <a:blip r:embed="rId4"/>
          <a:stretch>
            <a:fillRect/>
          </a:stretch>
        </p:blipFill>
        <p:spPr>
          <a:xfrm>
            <a:off x="5894448" y="2565400"/>
            <a:ext cx="3249551" cy="4342384"/>
          </a:xfrm>
          <a:prstGeom prst="rect">
            <a:avLst/>
          </a:prstGeom>
        </p:spPr>
      </p:pic>
    </p:spTree>
    <p:extLst>
      <p:ext uri="{BB962C8B-B14F-4D97-AF65-F5344CB8AC3E}">
        <p14:creationId xmlns:p14="http://schemas.microsoft.com/office/powerpoint/2010/main" val="12338427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445392"/>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effectLst>
                  <a:glow rad="127000">
                    <a:schemeClr val="tx1"/>
                  </a:glow>
                </a:effectLst>
                <a:latin typeface="Arial" charset="0"/>
                <a:ea typeface="ＭＳ Ｐゴシック" charset="0"/>
                <a:cs typeface="ＭＳ Ｐゴシック" charset="0"/>
              </a:rPr>
              <a:t>Realize that God </a:t>
            </a:r>
            <a:r>
              <a:rPr lang="en-US" sz="4800" b="1" dirty="0">
                <a:solidFill>
                  <a:srgbClr val="FFFF00"/>
                </a:solidFill>
                <a:effectLst>
                  <a:glow rad="127000">
                    <a:schemeClr val="tx1"/>
                  </a:glow>
                </a:effectLst>
                <a:latin typeface="Arial" charset="0"/>
                <a:ea typeface="ＭＳ Ｐゴシック" charset="0"/>
                <a:cs typeface="ＭＳ Ｐゴシック" charset="0"/>
              </a:rPr>
              <a:t>clothes</a:t>
            </a:r>
            <a:r>
              <a:rPr lang="en-US" sz="4800" b="1" dirty="0">
                <a:effectLst>
                  <a:glow rad="127000">
                    <a:schemeClr val="tx1"/>
                  </a:glow>
                </a:effectLst>
                <a:latin typeface="Arial" charset="0"/>
                <a:ea typeface="ＭＳ Ｐゴシック" charset="0"/>
                <a:cs typeface="ＭＳ Ｐゴシック" charset="0"/>
              </a:rPr>
              <a:t> nature without </a:t>
            </a:r>
            <a:r>
              <a:rPr lang="en-US" sz="4800" b="1" dirty="0" smtClean="0">
                <a:effectLst>
                  <a:glow rad="127000">
                    <a:schemeClr val="tx1"/>
                  </a:glow>
                </a:effectLst>
                <a:latin typeface="Arial" charset="0"/>
                <a:ea typeface="ＭＳ Ｐゴシック" charset="0"/>
                <a:cs typeface="ＭＳ Ｐゴシック" charset="0"/>
              </a:rPr>
              <a:t>nature worrying </a:t>
            </a:r>
            <a:r>
              <a:rPr lang="en-US" sz="4800" b="1" dirty="0">
                <a:effectLst>
                  <a:glow rad="127000">
                    <a:schemeClr val="tx1"/>
                  </a:glow>
                </a:effectLst>
                <a:latin typeface="Arial" charset="0"/>
                <a:ea typeface="ＭＳ Ｐゴシック" charset="0"/>
                <a:cs typeface="ＭＳ Ｐゴシック" charset="0"/>
              </a:rPr>
              <a:t>(6:28-30). </a:t>
            </a:r>
          </a:p>
        </p:txBody>
      </p:sp>
      <p:pic>
        <p:nvPicPr>
          <p:cNvPr id="2" name="Picture 1"/>
          <p:cNvPicPr>
            <a:picLocks noChangeAspect="1"/>
          </p:cNvPicPr>
          <p:nvPr/>
        </p:nvPicPr>
        <p:blipFill rotWithShape="1">
          <a:blip r:embed="rId3"/>
          <a:srcRect l="2661" t="4357" r="3065" b="4693"/>
          <a:stretch/>
        </p:blipFill>
        <p:spPr>
          <a:xfrm>
            <a:off x="728605" y="2599281"/>
            <a:ext cx="7696763" cy="4239602"/>
          </a:xfrm>
          <a:prstGeom prst="rect">
            <a:avLst/>
          </a:prstGeom>
        </p:spPr>
      </p:pic>
    </p:spTree>
    <p:extLst>
      <p:ext uri="{BB962C8B-B14F-4D97-AF65-F5344CB8AC3E}">
        <p14:creationId xmlns:p14="http://schemas.microsoft.com/office/powerpoint/2010/main" val="30684665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glass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274341"/>
            <a:ext cx="9147677" cy="6266159"/>
          </a:xfrm>
          <a:prstGeom prst="rect">
            <a:avLst/>
          </a:prstGeom>
        </p:spPr>
      </p:pic>
    </p:spTree>
    <p:extLst>
      <p:ext uri="{BB962C8B-B14F-4D97-AF65-F5344CB8AC3E}">
        <p14:creationId xmlns:p14="http://schemas.microsoft.com/office/powerpoint/2010/main" val="285992207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9196"/>
            <a:ext cx="11997608" cy="59988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Don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worry about clothes (6:28a). </a:t>
            </a:r>
          </a:p>
        </p:txBody>
      </p:sp>
      <p:sp>
        <p:nvSpPr>
          <p:cNvPr id="4" name="Rectangle 2"/>
          <p:cNvSpPr txBox="1">
            <a:spLocks noChangeArrowheads="1"/>
          </p:cNvSpPr>
          <p:nvPr/>
        </p:nvSpPr>
        <p:spPr bwMode="auto">
          <a:xfrm>
            <a:off x="0" y="914812"/>
            <a:ext cx="4127500" cy="505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smtClean="0"/>
              <a:t>"</a:t>
            </a:r>
            <a:r>
              <a:rPr lang="en-US" dirty="0" smtClean="0"/>
              <a:t>And </a:t>
            </a:r>
            <a:r>
              <a:rPr lang="en-US" dirty="0"/>
              <a:t>why do you worry about clothes</a:t>
            </a:r>
            <a:r>
              <a:rPr lang="en-US" dirty="0" smtClean="0"/>
              <a:t>?</a:t>
            </a:r>
            <a:r>
              <a:rPr lang="ru-RU" dirty="0" smtClean="0"/>
              <a:t>"</a:t>
            </a:r>
            <a:r>
              <a:rPr lang="en-US" dirty="0" smtClean="0"/>
              <a:t> </a:t>
            </a:r>
            <a:r>
              <a:rPr lang="en-US" dirty="0" smtClean="0"/>
              <a:t/>
            </a:r>
            <a:br>
              <a:rPr lang="en-US" dirty="0" smtClean="0"/>
            </a:br>
            <a:r>
              <a:rPr lang="en-US" dirty="0" smtClean="0"/>
              <a:t>(NIV)</a:t>
            </a:r>
            <a:r>
              <a:rPr lang="en-US" dirty="0"/>
              <a:t>.</a:t>
            </a:r>
          </a:p>
        </p:txBody>
      </p:sp>
    </p:spTree>
    <p:extLst>
      <p:ext uri="{BB962C8B-B14F-4D97-AF65-F5344CB8AC3E}">
        <p14:creationId xmlns:p14="http://schemas.microsoft.com/office/powerpoint/2010/main" val="1844750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Madison Avenue </a:t>
            </a:r>
            <a:r>
              <a:rPr lang="en-US" sz="5400" b="1" dirty="0" smtClean="0">
                <a:effectLst>
                  <a:glow rad="127000">
                    <a:schemeClr val="tx1"/>
                  </a:glow>
                </a:effectLst>
                <a:latin typeface="Arial" charset="0"/>
                <a:ea typeface="ＭＳ Ｐゴシック" charset="0"/>
                <a:cs typeface="ＭＳ Ｐゴシック" charset="0"/>
              </a:rPr>
              <a:t>Clothes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231897"/>
            <a:ext cx="9116681" cy="4737099"/>
          </a:xfrm>
          <a:prstGeom prst="rect">
            <a:avLst/>
          </a:prstGeom>
        </p:spPr>
      </p:pic>
    </p:spTree>
    <p:extLst>
      <p:ext uri="{BB962C8B-B14F-4D97-AF65-F5344CB8AC3E}">
        <p14:creationId xmlns:p14="http://schemas.microsoft.com/office/powerpoint/2010/main" val="19881016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Our Worry </a:t>
            </a:r>
            <a:r>
              <a:rPr lang="en-US" sz="4800" b="1" dirty="0" smtClean="0">
                <a:effectLst>
                  <a:glow rad="127000">
                    <a:schemeClr val="tx1"/>
                  </a:glow>
                </a:effectLst>
                <a:latin typeface="Arial" charset="0"/>
                <a:ea typeface="ＭＳ Ｐゴシック" charset="0"/>
                <a:cs typeface="ＭＳ Ｐゴシック" charset="0"/>
              </a:rPr>
              <a:t>About Clothes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b="14988"/>
          <a:stretch/>
        </p:blipFill>
        <p:spPr>
          <a:xfrm>
            <a:off x="-1" y="1261529"/>
            <a:ext cx="9122619" cy="3030233"/>
          </a:xfrm>
          <a:prstGeom prst="rect">
            <a:avLst/>
          </a:prstGeom>
        </p:spPr>
      </p:pic>
      <p:sp>
        <p:nvSpPr>
          <p:cNvPr id="4" name="Rectangle 2"/>
          <p:cNvSpPr txBox="1">
            <a:spLocks noChangeArrowheads="1"/>
          </p:cNvSpPr>
          <p:nvPr/>
        </p:nvSpPr>
        <p:spPr bwMode="auto">
          <a:xfrm>
            <a:off x="1658003" y="4149111"/>
            <a:ext cx="2140116"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1780</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390478" y="4149111"/>
            <a:ext cx="2140116"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1790</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122953" y="4149111"/>
            <a:ext cx="2140116"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1875</a:t>
            </a:r>
            <a:endParaRPr lang="en-US" sz="40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6855427" y="4149111"/>
            <a:ext cx="2140116"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1890</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82203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Worry.</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90383" y="-928902"/>
            <a:ext cx="7786902" cy="7786902"/>
          </a:xfrm>
          <a:prstGeom prst="rect">
            <a:avLst/>
          </a:prstGeom>
        </p:spPr>
      </p:pic>
      <p:sp>
        <p:nvSpPr>
          <p:cNvPr id="4" name="Rectangle 2"/>
          <p:cNvSpPr txBox="1">
            <a:spLocks noChangeArrowheads="1"/>
          </p:cNvSpPr>
          <p:nvPr/>
        </p:nvSpPr>
        <p:spPr bwMode="auto">
          <a:xfrm>
            <a:off x="1575691" y="453495"/>
            <a:ext cx="5808886" cy="3556069"/>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I have enough clothes and shoes. I don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need to go shopping ever again,</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said no woman ever.</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36997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Worry.</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39935329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2840"/>
          <a:stretch/>
        </p:blipFill>
        <p:spPr>
          <a:xfrm>
            <a:off x="1143000" y="1566332"/>
            <a:ext cx="6858000" cy="529166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Wealth insulates us.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982662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665"/>
          <a:stretch/>
        </p:blipFill>
        <p:spPr>
          <a:xfrm>
            <a:off x="0" y="-90949"/>
            <a:ext cx="9136124" cy="69489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67531"/>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clothes lilies even better than he clothed Solomon (6:28b-29). </a:t>
            </a:r>
          </a:p>
        </p:txBody>
      </p:sp>
      <p:sp>
        <p:nvSpPr>
          <p:cNvPr id="4" name="Rectangle 2"/>
          <p:cNvSpPr txBox="1">
            <a:spLocks noChangeArrowheads="1"/>
          </p:cNvSpPr>
          <p:nvPr/>
        </p:nvSpPr>
        <p:spPr bwMode="auto">
          <a:xfrm>
            <a:off x="0" y="1643116"/>
            <a:ext cx="9144000" cy="32305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See </a:t>
            </a:r>
            <a:r>
              <a:rPr lang="en-US" sz="3600" b="1" dirty="0">
                <a:effectLst>
                  <a:glow rad="127000">
                    <a:schemeClr val="tx1"/>
                  </a:glow>
                </a:effectLst>
                <a:latin typeface="Arial" charset="0"/>
                <a:ea typeface="ＭＳ Ｐゴシック" charset="0"/>
                <a:cs typeface="ＭＳ Ｐゴシック" charset="0"/>
              </a:rPr>
              <a:t>how the lilies of the field grow. They do not labor or spin. </a:t>
            </a:r>
            <a:r>
              <a:rPr lang="en-US" sz="3600" b="1" baseline="30000" dirty="0" smtClean="0">
                <a:effectLst>
                  <a:glow rad="127000">
                    <a:schemeClr val="tx1"/>
                  </a:glow>
                </a:effectLst>
                <a:latin typeface="Arial" charset="0"/>
                <a:ea typeface="ＭＳ Ｐゴシック" charset="0"/>
                <a:cs typeface="ＭＳ Ｐゴシック" charset="0"/>
              </a:rPr>
              <a:t>29</a:t>
            </a:r>
            <a:r>
              <a:rPr lang="en-US" sz="3600" b="1" dirty="0" smtClean="0">
                <a:effectLst>
                  <a:glow rad="127000">
                    <a:schemeClr val="tx1"/>
                  </a:glow>
                </a:effectLst>
                <a:latin typeface="Arial" charset="0"/>
                <a:ea typeface="ＭＳ Ｐゴシック" charset="0"/>
                <a:cs typeface="ＭＳ Ｐゴシック" charset="0"/>
              </a:rPr>
              <a:t>Yet </a:t>
            </a:r>
            <a:r>
              <a:rPr lang="en-US" sz="3600" b="1" dirty="0">
                <a:effectLst>
                  <a:glow rad="127000">
                    <a:schemeClr val="tx1"/>
                  </a:glow>
                </a:effectLst>
                <a:latin typeface="Arial" charset="0"/>
                <a:ea typeface="ＭＳ Ｐゴシック" charset="0"/>
                <a:cs typeface="ＭＳ Ｐゴシック" charset="0"/>
              </a:rPr>
              <a:t>I tell you that not even Solomon in all his splendor was dressed like one of </a:t>
            </a:r>
            <a:r>
              <a:rPr lang="en-US" sz="3600" b="1" dirty="0" smtClean="0">
                <a:effectLst>
                  <a:glow rad="127000">
                    <a:schemeClr val="tx1"/>
                  </a:glow>
                </a:effectLst>
                <a:latin typeface="Arial" charset="0"/>
                <a:ea typeface="ＭＳ Ｐゴシック" charset="0"/>
                <a:cs typeface="ＭＳ Ｐゴシック" charset="0"/>
              </a:rPr>
              <a:t>these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622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19906"/>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cares for passing grass, so </a:t>
            </a:r>
            <a:r>
              <a:rPr lang="en-US" sz="3600" b="1" dirty="0" smtClean="0">
                <a:effectLst>
                  <a:glow rad="127000">
                    <a:schemeClr val="tx1"/>
                  </a:glow>
                </a:effectLst>
                <a:latin typeface="Arial" charset="0"/>
                <a:ea typeface="ＭＳ Ｐゴシック" charset="0"/>
                <a:cs typeface="ＭＳ Ｐゴシック" charset="0"/>
              </a:rPr>
              <a:t>he</a:t>
            </a:r>
            <a:r>
              <a:rPr lang="uk-UA" sz="3600" b="1" dirty="0" smtClean="0">
                <a:effectLst>
                  <a:glow rad="127000">
                    <a:schemeClr val="tx1"/>
                  </a:glow>
                </a:effectLst>
                <a:latin typeface="Arial" charset="0"/>
                <a:ea typeface="ＭＳ Ｐゴシック" charset="0"/>
                <a:cs typeface="ＭＳ Ｐゴシック" charset="0"/>
              </a:rPr>
              <a:t>'</a:t>
            </a:r>
            <a:r>
              <a:rPr lang="en-US" sz="3600" b="1" dirty="0" err="1" smtClean="0">
                <a:effectLst>
                  <a:glow rad="127000">
                    <a:schemeClr val="tx1"/>
                  </a:glow>
                </a:effectLst>
                <a:latin typeface="Arial" charset="0"/>
                <a:ea typeface="ＭＳ Ｐゴシック" charset="0"/>
                <a:cs typeface="ＭＳ Ｐゴシック" charset="0"/>
              </a:rPr>
              <a:t>ll</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care for precious people like us (6:30). </a:t>
            </a:r>
          </a:p>
        </p:txBody>
      </p:sp>
      <p:pic>
        <p:nvPicPr>
          <p:cNvPr id="2" name="Picture 1"/>
          <p:cNvPicPr>
            <a:picLocks noChangeAspect="1"/>
          </p:cNvPicPr>
          <p:nvPr/>
        </p:nvPicPr>
        <p:blipFill rotWithShape="1">
          <a:blip r:embed="rId3"/>
          <a:srcRect l="36666"/>
          <a:stretch/>
        </p:blipFill>
        <p:spPr>
          <a:xfrm>
            <a:off x="4910667" y="1864626"/>
            <a:ext cx="4212169" cy="4988094"/>
          </a:xfrm>
          <a:prstGeom prst="rect">
            <a:avLst/>
          </a:prstGeom>
        </p:spPr>
      </p:pic>
      <p:sp>
        <p:nvSpPr>
          <p:cNvPr id="4" name="Rectangle 2"/>
          <p:cNvSpPr txBox="1">
            <a:spLocks noChangeArrowheads="1"/>
          </p:cNvSpPr>
          <p:nvPr/>
        </p:nvSpPr>
        <p:spPr bwMode="auto">
          <a:xfrm>
            <a:off x="1" y="1643116"/>
            <a:ext cx="4910666" cy="52148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If </a:t>
            </a:r>
            <a:r>
              <a:rPr lang="en-US" sz="3600" b="1" dirty="0">
                <a:effectLst>
                  <a:glow rad="127000">
                    <a:schemeClr val="tx1"/>
                  </a:glow>
                </a:effectLst>
                <a:latin typeface="Arial" charset="0"/>
                <a:ea typeface="ＭＳ Ｐゴシック" charset="0"/>
                <a:cs typeface="ＭＳ Ｐゴシック" charset="0"/>
              </a:rPr>
              <a:t>that is how God clothes the grass of the field, which is here today and tomorrow is thrown into the fire, will he not much more clothe you, O you of little faith</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622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37460" y="0"/>
            <a:ext cx="6606540" cy="6858000"/>
          </a:xfrm>
          <a:prstGeom prst="rect">
            <a:avLst/>
          </a:prstGeom>
        </p:spPr>
      </p:pic>
      <p:sp>
        <p:nvSpPr>
          <p:cNvPr id="900098" name="Rectangle 2"/>
          <p:cNvSpPr>
            <a:spLocks noGrp="1" noChangeArrowheads="1"/>
          </p:cNvSpPr>
          <p:nvPr>
            <p:ph type="ctrTitle"/>
          </p:nvPr>
        </p:nvSpPr>
        <p:spPr>
          <a:xfrm rot="16200000">
            <a:off x="-2158432" y="2162108"/>
            <a:ext cx="6858000" cy="2533784"/>
          </a:xfrm>
          <a:effectLst>
            <a:outerShdw blurRad="63500" dist="35921" dir="2700000" algn="ctr" rotWithShape="0">
              <a:schemeClr val="tx2">
                <a:alpha val="74998"/>
              </a:schemeClr>
            </a:outerShdw>
          </a:effectLst>
          <a:extLst/>
        </p:spPr>
        <p:txBody>
          <a:bodyPr/>
          <a:lstStyle/>
          <a:p>
            <a:pPr>
              <a:defRPr/>
            </a:pPr>
            <a:r>
              <a:rPr lang="en-US" sz="6000" b="1" dirty="0" smtClean="0">
                <a:effectLst>
                  <a:glow rad="127000">
                    <a:schemeClr val="tx1"/>
                  </a:glow>
                </a:effectLst>
                <a:latin typeface="Arial" charset="0"/>
                <a:ea typeface="ＭＳ Ｐゴシック" charset="0"/>
                <a:cs typeface="ＭＳ Ｐゴシック" charset="0"/>
              </a:rPr>
              <a:t>How can you be free from </a:t>
            </a:r>
            <a:r>
              <a:rPr lang="en-US" sz="6000" b="1" dirty="0" smtClean="0">
                <a:solidFill>
                  <a:srgbClr val="FFFF00"/>
                </a:solidFill>
                <a:effectLst>
                  <a:glow rad="127000">
                    <a:schemeClr val="tx1"/>
                  </a:glow>
                </a:effectLst>
                <a:latin typeface="Arial" charset="0"/>
                <a:ea typeface="ＭＳ Ｐゴシック" charset="0"/>
                <a:cs typeface="ＭＳ Ｐゴシック" charset="0"/>
              </a:rPr>
              <a:t>worry</a:t>
            </a:r>
            <a:r>
              <a:rPr lang="en-US" sz="6000" b="1" dirty="0" smtClean="0">
                <a:effectLst>
                  <a:glow rad="127000">
                    <a:schemeClr val="tx1"/>
                  </a:glow>
                </a:effectLst>
                <a:latin typeface="Arial" charset="0"/>
                <a:ea typeface="ＭＳ Ｐゴシック" charset="0"/>
                <a:cs typeface="ＭＳ Ｐゴシック" charset="0"/>
              </a:rPr>
              <a:t>?</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26494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Realize that God </a:t>
            </a:r>
            <a:r>
              <a:rPr lang="en-US" sz="4800" b="1" dirty="0">
                <a:solidFill>
                  <a:srgbClr val="FFFF00"/>
                </a:solidFill>
                <a:effectLst>
                  <a:glow rad="127000">
                    <a:schemeClr val="tx1"/>
                  </a:glow>
                </a:effectLst>
                <a:latin typeface="Arial" charset="0"/>
                <a:ea typeface="ＭＳ Ｐゴシック" charset="0"/>
                <a:cs typeface="ＭＳ Ｐゴシック" charset="0"/>
              </a:rPr>
              <a:t>feeds</a:t>
            </a:r>
            <a:r>
              <a:rPr lang="en-US" sz="4800" b="1" dirty="0">
                <a:effectLst>
                  <a:glow rad="127000">
                    <a:schemeClr val="tx1"/>
                  </a:glow>
                </a:effectLst>
                <a:latin typeface="Arial" charset="0"/>
                <a:ea typeface="ＭＳ Ｐゴシック" charset="0"/>
                <a:cs typeface="ＭＳ Ｐゴシック" charset="0"/>
              </a:rPr>
              <a:t> you while worry </a:t>
            </a:r>
            <a:r>
              <a:rPr lang="en-US" sz="4800" b="1" dirty="0" smtClean="0">
                <a:effectLst>
                  <a:glow rad="127000">
                    <a:schemeClr val="tx1"/>
                  </a:glow>
                </a:effectLst>
                <a:latin typeface="Arial" charset="0"/>
                <a:ea typeface="ＭＳ Ｐゴシック" charset="0"/>
                <a:cs typeface="ＭＳ Ｐゴシック" charset="0"/>
              </a:rPr>
              <a:t>eats you up </a:t>
            </a:r>
            <a:r>
              <a:rPr lang="en-US" sz="4800" b="1" dirty="0">
                <a:effectLst>
                  <a:glow rad="127000">
                    <a:schemeClr val="tx1"/>
                  </a:glow>
                </a:effectLst>
                <a:latin typeface="Arial" charset="0"/>
                <a:ea typeface="ＭＳ Ｐゴシック" charset="0"/>
                <a:cs typeface="ＭＳ Ｐゴシック" charset="0"/>
              </a:rPr>
              <a:t>(6:25-27). </a:t>
            </a:r>
          </a:p>
        </p:txBody>
      </p:sp>
      <p:pic>
        <p:nvPicPr>
          <p:cNvPr id="2" name="Picture 1"/>
          <p:cNvPicPr>
            <a:picLocks noChangeAspect="1"/>
          </p:cNvPicPr>
          <p:nvPr/>
        </p:nvPicPr>
        <p:blipFill rotWithShape="1">
          <a:blip r:embed="rId3"/>
          <a:srcRect l="15972"/>
          <a:stretch/>
        </p:blipFill>
        <p:spPr>
          <a:xfrm>
            <a:off x="0" y="2565400"/>
            <a:ext cx="7683500" cy="4292600"/>
          </a:xfrm>
          <a:prstGeom prst="rect">
            <a:avLst/>
          </a:prstGeom>
        </p:spPr>
      </p:pic>
      <p:pic>
        <p:nvPicPr>
          <p:cNvPr id="3" name="Picture 2"/>
          <p:cNvPicPr>
            <a:picLocks noChangeAspect="1"/>
          </p:cNvPicPr>
          <p:nvPr/>
        </p:nvPicPr>
        <p:blipFill>
          <a:blip r:embed="rId4"/>
          <a:stretch>
            <a:fillRect/>
          </a:stretch>
        </p:blipFill>
        <p:spPr>
          <a:xfrm>
            <a:off x="5894448" y="2565400"/>
            <a:ext cx="3249551" cy="4342384"/>
          </a:xfrm>
          <a:prstGeom prst="rect">
            <a:avLst/>
          </a:prstGeom>
        </p:spPr>
      </p:pic>
    </p:spTree>
    <p:extLst>
      <p:ext uri="{BB962C8B-B14F-4D97-AF65-F5344CB8AC3E}">
        <p14:creationId xmlns:p14="http://schemas.microsoft.com/office/powerpoint/2010/main" val="178213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41300" y="0"/>
            <a:ext cx="8651027" cy="6858000"/>
          </a:xfrm>
          <a:prstGeom prst="rect">
            <a:avLst/>
          </a:prstGeom>
        </p:spPr>
      </p:pic>
      <p:sp>
        <p:nvSpPr>
          <p:cNvPr id="900098" name="Rectangle 2"/>
          <p:cNvSpPr>
            <a:spLocks noGrp="1" noChangeArrowheads="1"/>
          </p:cNvSpPr>
          <p:nvPr>
            <p:ph type="ctrTitle"/>
          </p:nvPr>
        </p:nvSpPr>
        <p:spPr>
          <a:xfrm>
            <a:off x="658496" y="517362"/>
            <a:ext cx="7584479" cy="1033282"/>
          </a:xfrm>
          <a:solidFill>
            <a:schemeClr val="bg1"/>
          </a:solidFill>
          <a:ln>
            <a:noFill/>
          </a:ln>
          <a:effectLst/>
          <a:extLst/>
        </p:spPr>
        <p:txBody>
          <a:bodyPr vert="horz" wrap="square" lIns="91440" tIns="45720" rIns="91440" bIns="45720" numCol="1" anchor="ctr" anchorCtr="0" compatLnSpc="1">
            <a:prstTxWarp prst="textNoShape">
              <a:avLst/>
            </a:prstTxWarp>
          </a:bodyPr>
          <a:lstStyle/>
          <a:p>
            <a:pPr>
              <a:defRPr/>
            </a:pPr>
            <a:r>
              <a:rPr lang="en-US" sz="6000" b="1" dirty="0">
                <a:solidFill>
                  <a:srgbClr val="000000"/>
                </a:solidFill>
                <a:latin typeface="Arial" charset="0"/>
                <a:ea typeface="ＭＳ Ｐゴシック" charset="0"/>
                <a:cs typeface="ＭＳ Ｐゴシック" charset="0"/>
              </a:rPr>
              <a:t>Which one are you?</a:t>
            </a:r>
            <a:endParaRPr lang="en-US" sz="6000" b="1" dirty="0">
              <a:solidFill>
                <a:srgbClr val="000000"/>
              </a:solidFill>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975987" y="5466880"/>
            <a:ext cx="3398317" cy="988391"/>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008000"/>
                </a:solidFill>
                <a:latin typeface="Arial" charset="0"/>
                <a:ea typeface="ＭＳ Ｐゴシック" charset="0"/>
                <a:cs typeface="ＭＳ Ｐゴシック" charset="0"/>
              </a:rPr>
              <a:t>1/2 FULL?</a:t>
            </a:r>
            <a:endParaRPr lang="en-US" sz="4800" b="1" dirty="0">
              <a:solidFill>
                <a:srgbClr val="008000"/>
              </a:solidFill>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480135" y="5466880"/>
            <a:ext cx="3880430" cy="988391"/>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0000"/>
                </a:solidFill>
                <a:latin typeface="Arial" charset="0"/>
                <a:ea typeface="ＭＳ Ｐゴシック" charset="0"/>
                <a:cs typeface="ＭＳ Ｐゴシック" charset="0"/>
              </a:rPr>
              <a:t>1/2 EMPTY?</a:t>
            </a:r>
            <a:endParaRPr lang="en-US" sz="4800" b="1" dirty="0">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7762036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445392"/>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effectLst>
                  <a:glow rad="127000">
                    <a:schemeClr val="tx1"/>
                  </a:glow>
                </a:effectLst>
                <a:latin typeface="Arial" charset="0"/>
                <a:ea typeface="ＭＳ Ｐゴシック" charset="0"/>
                <a:cs typeface="ＭＳ Ｐゴシック" charset="0"/>
              </a:rPr>
              <a:t>Realize that God </a:t>
            </a:r>
            <a:r>
              <a:rPr lang="en-US" sz="4800" b="1" dirty="0">
                <a:solidFill>
                  <a:srgbClr val="FFFF00"/>
                </a:solidFill>
                <a:effectLst>
                  <a:glow rad="127000">
                    <a:schemeClr val="tx1"/>
                  </a:glow>
                </a:effectLst>
                <a:latin typeface="Arial" charset="0"/>
                <a:ea typeface="ＭＳ Ｐゴシック" charset="0"/>
                <a:cs typeface="ＭＳ Ｐゴシック" charset="0"/>
              </a:rPr>
              <a:t>clothes</a:t>
            </a:r>
            <a:r>
              <a:rPr lang="en-US" sz="4800" b="1" dirty="0">
                <a:effectLst>
                  <a:glow rad="127000">
                    <a:schemeClr val="tx1"/>
                  </a:glow>
                </a:effectLst>
                <a:latin typeface="Arial" charset="0"/>
                <a:ea typeface="ＭＳ Ｐゴシック" charset="0"/>
                <a:cs typeface="ＭＳ Ｐゴシック" charset="0"/>
              </a:rPr>
              <a:t> nature without </a:t>
            </a:r>
            <a:r>
              <a:rPr lang="en-US" sz="4800" b="1" dirty="0" smtClean="0">
                <a:effectLst>
                  <a:glow rad="127000">
                    <a:schemeClr val="tx1"/>
                  </a:glow>
                </a:effectLst>
                <a:latin typeface="Arial" charset="0"/>
                <a:ea typeface="ＭＳ Ｐゴシック" charset="0"/>
                <a:cs typeface="ＭＳ Ｐゴシック" charset="0"/>
              </a:rPr>
              <a:t>nature worrying </a:t>
            </a:r>
            <a:r>
              <a:rPr lang="en-US" sz="4800" b="1" dirty="0">
                <a:effectLst>
                  <a:glow rad="127000">
                    <a:schemeClr val="tx1"/>
                  </a:glow>
                </a:effectLst>
                <a:latin typeface="Arial" charset="0"/>
                <a:ea typeface="ＭＳ Ｐゴシック" charset="0"/>
                <a:cs typeface="ＭＳ Ｐゴシック" charset="0"/>
              </a:rPr>
              <a:t>(6:28-30). </a:t>
            </a:r>
          </a:p>
        </p:txBody>
      </p:sp>
      <p:pic>
        <p:nvPicPr>
          <p:cNvPr id="2" name="Picture 1"/>
          <p:cNvPicPr>
            <a:picLocks noChangeAspect="1"/>
          </p:cNvPicPr>
          <p:nvPr/>
        </p:nvPicPr>
        <p:blipFill rotWithShape="1">
          <a:blip r:embed="rId3"/>
          <a:srcRect l="2661" t="4357" r="3065" b="4693"/>
          <a:stretch/>
        </p:blipFill>
        <p:spPr>
          <a:xfrm>
            <a:off x="728605" y="2599281"/>
            <a:ext cx="7696763" cy="4239602"/>
          </a:xfrm>
          <a:prstGeom prst="rect">
            <a:avLst/>
          </a:prstGeom>
        </p:spPr>
      </p:pic>
    </p:spTree>
    <p:extLst>
      <p:ext uri="{BB962C8B-B14F-4D97-AF65-F5344CB8AC3E}">
        <p14:creationId xmlns:p14="http://schemas.microsoft.com/office/powerpoint/2010/main" val="30684665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76451"/>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III. </a:t>
            </a:r>
            <a:r>
              <a:rPr lang="en-US" sz="4800" b="1" dirty="0">
                <a:effectLst>
                  <a:glow rad="127000">
                    <a:schemeClr val="tx1"/>
                  </a:glow>
                </a:effectLst>
                <a:latin typeface="Arial" charset="0"/>
                <a:ea typeface="ＭＳ Ｐゴシック" charset="0"/>
                <a:cs typeface="ＭＳ Ｐゴシック" charset="0"/>
              </a:rPr>
              <a:t>Trust God that </a:t>
            </a:r>
            <a:r>
              <a:rPr lang="en-US" sz="4800" b="1" dirty="0" smtClean="0">
                <a:effectLst>
                  <a:glow rad="127000">
                    <a:schemeClr val="tx1"/>
                  </a:glow>
                </a:effectLst>
                <a:latin typeface="Arial" charset="0"/>
                <a:ea typeface="ＭＳ Ｐゴシック" charset="0"/>
                <a:cs typeface="ＭＳ Ｐゴシック" charset="0"/>
              </a:rPr>
              <a:t>you</a:t>
            </a:r>
            <a:r>
              <a:rPr lang="uk-UA" sz="4800" b="1" dirty="0" smtClean="0">
                <a:effectLst>
                  <a:glow rad="127000">
                    <a:schemeClr val="tx1"/>
                  </a:glow>
                </a:effectLst>
                <a:latin typeface="Arial" charset="0"/>
                <a:ea typeface="ＭＳ Ｐゴシック" charset="0"/>
                <a:cs typeface="ＭＳ Ｐゴシック" charset="0"/>
              </a:rPr>
              <a:t>'</a:t>
            </a:r>
            <a:r>
              <a:rPr lang="en-US" sz="4800" b="1" dirty="0" err="1" smtClean="0">
                <a:effectLst>
                  <a:glow rad="127000">
                    <a:schemeClr val="tx1"/>
                  </a:glow>
                </a:effectLst>
                <a:latin typeface="Arial" charset="0"/>
                <a:ea typeface="ＭＳ Ｐゴシック" charset="0"/>
                <a:cs typeface="ＭＳ Ｐゴシック" charset="0"/>
              </a:rPr>
              <a:t>ll</a:t>
            </a:r>
            <a:r>
              <a:rPr lang="en-US" sz="4800" b="1" dirty="0" smtClean="0">
                <a:effectLst>
                  <a:glow rad="127000">
                    <a:schemeClr val="tx1"/>
                  </a:glow>
                </a:effectLst>
                <a:latin typeface="Arial" charset="0"/>
                <a:ea typeface="ＭＳ Ｐゴシック" charset="0"/>
                <a:cs typeface="ＭＳ Ｐゴシック" charset="0"/>
              </a:rPr>
              <a:t> </a:t>
            </a:r>
            <a:r>
              <a:rPr lang="en-US" sz="4800" b="1" dirty="0">
                <a:solidFill>
                  <a:srgbClr val="FFFF00"/>
                </a:solidFill>
                <a:effectLst>
                  <a:glow rad="127000">
                    <a:schemeClr val="tx1"/>
                  </a:glow>
                </a:effectLst>
                <a:latin typeface="Arial" charset="0"/>
                <a:ea typeface="ＭＳ Ｐゴシック" charset="0"/>
                <a:cs typeface="ＭＳ Ｐゴシック" charset="0"/>
              </a:rPr>
              <a:t>rule</a:t>
            </a:r>
            <a:r>
              <a:rPr lang="en-US" sz="4800" b="1" dirty="0">
                <a:effectLst>
                  <a:glow rad="127000">
                    <a:schemeClr val="tx1"/>
                  </a:glow>
                </a:effectLst>
                <a:latin typeface="Arial" charset="0"/>
                <a:ea typeface="ＭＳ Ｐゴシック" charset="0"/>
                <a:cs typeface="ＭＳ Ｐゴシック" charset="0"/>
              </a:rPr>
              <a:t> with Jesus (6:31-34). </a:t>
            </a:r>
          </a:p>
        </p:txBody>
      </p:sp>
      <p:pic>
        <p:nvPicPr>
          <p:cNvPr id="2" name="Picture 1"/>
          <p:cNvPicPr>
            <a:picLocks noChangeAspect="1"/>
          </p:cNvPicPr>
          <p:nvPr/>
        </p:nvPicPr>
        <p:blipFill>
          <a:blip r:embed="rId3"/>
          <a:stretch>
            <a:fillRect/>
          </a:stretch>
        </p:blipFill>
        <p:spPr>
          <a:xfrm>
            <a:off x="0" y="1616774"/>
            <a:ext cx="9144000" cy="5147035"/>
          </a:xfrm>
          <a:prstGeom prst="rect">
            <a:avLst/>
          </a:prstGeom>
        </p:spPr>
      </p:pic>
    </p:spTree>
    <p:extLst>
      <p:ext uri="{BB962C8B-B14F-4D97-AF65-F5344CB8AC3E}">
        <p14:creationId xmlns:p14="http://schemas.microsoft.com/office/powerpoint/2010/main" val="2960358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83406"/>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Therefore, replace worry with seeking </a:t>
            </a:r>
            <a:r>
              <a:rPr lang="en-US" sz="3600" b="1" dirty="0" smtClean="0">
                <a:effectLst>
                  <a:glow rad="127000">
                    <a:schemeClr val="tx1"/>
                  </a:glow>
                </a:effectLst>
                <a:latin typeface="Arial" charset="0"/>
                <a:ea typeface="ＭＳ Ｐゴシック" charset="0"/>
                <a:cs typeface="ＭＳ Ｐゴシック" charset="0"/>
              </a:rPr>
              <a:t>Christ</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rule on earth (6:31-33). </a:t>
            </a:r>
          </a:p>
        </p:txBody>
      </p:sp>
      <p:sp>
        <p:nvSpPr>
          <p:cNvPr id="4" name="Rectangle 2"/>
          <p:cNvSpPr txBox="1">
            <a:spLocks noChangeArrowheads="1"/>
          </p:cNvSpPr>
          <p:nvPr/>
        </p:nvSpPr>
        <p:spPr bwMode="auto">
          <a:xfrm>
            <a:off x="0" y="1643116"/>
            <a:ext cx="9144000" cy="48243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do not worry, saying,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What </a:t>
            </a:r>
            <a:r>
              <a:rPr lang="en-US" sz="3600" b="1" dirty="0">
                <a:effectLst>
                  <a:glow rad="127000">
                    <a:schemeClr val="tx1"/>
                  </a:glow>
                </a:effectLst>
                <a:latin typeface="Arial" charset="0"/>
                <a:ea typeface="ＭＳ Ｐゴシック" charset="0"/>
                <a:cs typeface="ＭＳ Ｐゴシック" charset="0"/>
              </a:rPr>
              <a:t>shall we eat</a:t>
            </a:r>
            <a:r>
              <a:rPr lang="en-US" sz="3600" b="1" dirty="0" smtClean="0">
                <a:effectLst>
                  <a:glow rad="127000">
                    <a:schemeClr val="tx1"/>
                  </a:glow>
                </a:effectLst>
                <a:latin typeface="Arial" charset="0"/>
                <a:ea typeface="ＭＳ Ｐゴシック" charset="0"/>
                <a:cs typeface="ＭＳ Ｐゴシック" charset="0"/>
              </a:rPr>
              <a:t>?</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or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What </a:t>
            </a:r>
            <a:r>
              <a:rPr lang="en-US" sz="3600" b="1" dirty="0">
                <a:effectLst>
                  <a:glow rad="127000">
                    <a:schemeClr val="tx1"/>
                  </a:glow>
                </a:effectLst>
                <a:latin typeface="Arial" charset="0"/>
                <a:ea typeface="ＭＳ Ｐゴシック" charset="0"/>
                <a:cs typeface="ＭＳ Ｐゴシック" charset="0"/>
              </a:rPr>
              <a:t>shall we drink</a:t>
            </a:r>
            <a:r>
              <a:rPr lang="en-US" sz="3600" b="1" dirty="0" smtClean="0">
                <a:effectLst>
                  <a:glow rad="127000">
                    <a:schemeClr val="tx1"/>
                  </a:glow>
                </a:effectLst>
                <a:latin typeface="Arial" charset="0"/>
                <a:ea typeface="ＭＳ Ｐゴシック" charset="0"/>
                <a:cs typeface="ＭＳ Ｐゴシック" charset="0"/>
              </a:rPr>
              <a:t>?</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or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What </a:t>
            </a:r>
            <a:r>
              <a:rPr lang="en-US" sz="3600" b="1" dirty="0">
                <a:effectLst>
                  <a:glow rad="127000">
                    <a:schemeClr val="tx1"/>
                  </a:glow>
                </a:effectLst>
                <a:latin typeface="Arial" charset="0"/>
                <a:ea typeface="ＭＳ Ｐゴシック" charset="0"/>
                <a:cs typeface="ＭＳ Ｐゴシック" charset="0"/>
              </a:rPr>
              <a:t>shall we wear</a:t>
            </a:r>
            <a:r>
              <a:rPr lang="en-US" sz="3600" b="1" dirty="0" smtClean="0">
                <a:effectLst>
                  <a:glow rad="127000">
                    <a:schemeClr val="tx1"/>
                  </a:glow>
                </a:effectLst>
                <a:latin typeface="Arial" charset="0"/>
                <a:ea typeface="ＭＳ Ｐゴシック" charset="0"/>
                <a:cs typeface="ＭＳ Ｐゴシック" charset="0"/>
              </a:rPr>
              <a:t>?</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baseline="30000" dirty="0" smtClean="0">
                <a:effectLst>
                  <a:glow rad="127000">
                    <a:schemeClr val="tx1"/>
                  </a:glow>
                </a:effectLst>
                <a:latin typeface="Arial" charset="0"/>
                <a:ea typeface="ＭＳ Ｐゴシック" charset="0"/>
                <a:cs typeface="ＭＳ Ｐゴシック" charset="0"/>
              </a:rPr>
              <a:t>32</a:t>
            </a: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the pagans run after all these things, and your heavenly Father knows that you need them.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baseline="30000" dirty="0" smtClean="0">
                <a:effectLst>
                  <a:glow rad="127000">
                    <a:schemeClr val="tx1"/>
                  </a:glow>
                </a:effectLst>
                <a:latin typeface="Arial" charset="0"/>
                <a:ea typeface="ＭＳ Ｐゴシック" charset="0"/>
                <a:cs typeface="ＭＳ Ｐゴシック" charset="0"/>
              </a:rPr>
              <a:t>33</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seek first his kingdom and his righteousness, and all these things will be given to you as </a:t>
            </a:r>
            <a:r>
              <a:rPr lang="en-US" sz="3600" b="1" dirty="0" smtClean="0">
                <a:effectLst>
                  <a:glow rad="127000">
                    <a:schemeClr val="tx1"/>
                  </a:glow>
                </a:effectLst>
                <a:latin typeface="Arial" charset="0"/>
                <a:ea typeface="ＭＳ Ｐゴシック" charset="0"/>
                <a:cs typeface="ＭＳ Ｐゴシック" charset="0"/>
              </a:rPr>
              <a:t>well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622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080000"/>
          </a:xfrm>
          <a:prstGeom prst="rect">
            <a:avLst/>
          </a:prstGeom>
        </p:spPr>
      </p:pic>
      <p:sp>
        <p:nvSpPr>
          <p:cNvPr id="900098" name="Rectangle 2"/>
          <p:cNvSpPr>
            <a:spLocks noGrp="1" noChangeArrowheads="1"/>
          </p:cNvSpPr>
          <p:nvPr>
            <p:ph type="ctrTitle"/>
          </p:nvPr>
        </p:nvSpPr>
        <p:spPr>
          <a:xfrm>
            <a:off x="1799108" y="0"/>
            <a:ext cx="7344891" cy="5208905"/>
          </a:xfrm>
          <a:solidFill>
            <a:srgbClr val="000000"/>
          </a:solidFill>
          <a:effectLst>
            <a:outerShdw blurRad="63500" dist="35921" dir="2700000" algn="ctr" rotWithShape="0">
              <a:schemeClr val="tx2">
                <a:alpha val="74998"/>
              </a:schemeClr>
            </a:outerShdw>
          </a:effectLst>
          <a:extLst/>
        </p:spPr>
        <p:txBody>
          <a:bodyPr/>
          <a:lstStyle/>
          <a:p>
            <a:pPr>
              <a:defRPr/>
            </a:pPr>
            <a:r>
              <a:rPr lang="ru-RU"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Don</a:t>
            </a:r>
            <a:r>
              <a:rPr lang="uk-UA"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t worry about what I</a:t>
            </a:r>
            <a:r>
              <a:rPr lang="uk-UA"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m doing. Worry about why you</a:t>
            </a:r>
            <a:r>
              <a:rPr lang="uk-UA"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re worried about what I</a:t>
            </a:r>
            <a:r>
              <a:rPr lang="uk-UA"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m doing.</a:t>
            </a:r>
            <a:r>
              <a:rPr lang="ru-RU"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0798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83300"/>
          </a:xfrm>
          <a:prstGeom prst="rect">
            <a:avLst/>
          </a:prstGeom>
        </p:spPr>
      </p:pic>
      <p:sp>
        <p:nvSpPr>
          <p:cNvPr id="900098" name="Rectangle 2"/>
          <p:cNvSpPr>
            <a:spLocks noGrp="1" noChangeArrowheads="1"/>
          </p:cNvSpPr>
          <p:nvPr>
            <p:ph type="ctrTitle"/>
          </p:nvPr>
        </p:nvSpPr>
        <p:spPr>
          <a:xfrm>
            <a:off x="-105831" y="3418494"/>
            <a:ext cx="9348311" cy="769349"/>
          </a:xfrm>
          <a:solidFill>
            <a:schemeClr val="bg1"/>
          </a:solidFill>
          <a:effectLst>
            <a:outerShdw blurRad="63500" dist="35921" dir="2700000" algn="ctr" rotWithShape="0">
              <a:schemeClr val="tx2">
                <a:alpha val="74998"/>
              </a:schemeClr>
            </a:outerShdw>
          </a:effectLst>
          <a:extLst/>
        </p:spPr>
        <p:txBody>
          <a:bodyPr/>
          <a:lstStyle/>
          <a:p>
            <a:pPr>
              <a:defRPr/>
            </a:pPr>
            <a:r>
              <a:rPr lang="en-US" sz="3600" b="1" dirty="0" smtClean="0">
                <a:solidFill>
                  <a:srgbClr val="000090"/>
                </a:solidFill>
                <a:effectLst/>
                <a:latin typeface="Arial" charset="0"/>
                <a:ea typeface="ＭＳ Ｐゴシック" charset="0"/>
                <a:cs typeface="ＭＳ Ｐゴシック" charset="0"/>
              </a:rPr>
              <a:t>HIS KINGDOM &amp; HIS RIGHTEOUSNESS</a:t>
            </a:r>
            <a:endParaRPr lang="en-US" sz="3600" b="1" dirty="0">
              <a:solidFill>
                <a:srgbClr val="00009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6508741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11560"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extLst>
              <p:ext uri="{D42A27DB-BD31-4B8C-83A1-F6EECF244321}">
                <p14:modId xmlns:p14="http://schemas.microsoft.com/office/powerpoint/2010/main" val="814809624"/>
              </p:ext>
            </p:extLst>
          </p:nvPr>
        </p:nvGraphicFramePr>
        <p:xfrm>
          <a:off x="2987824" y="3573016"/>
          <a:ext cx="4032448" cy="396240"/>
        </p:xfrm>
        <a:graphic>
          <a:graphicData uri="http://schemas.openxmlformats.org/drawingml/2006/table">
            <a:tbl>
              <a:tblPr bandRow="1">
                <a:tableStyleId>{C083E6E3-FA7D-4D7B-A595-EF9225AFEA82}</a:tableStyleId>
              </a:tblPr>
              <a:tblGrid>
                <a:gridCol w="1466342"/>
                <a:gridCol w="2566106"/>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latin typeface="Arial"/>
                          <a:ea typeface="华文楷体"/>
                          <a:cs typeface="Arial"/>
                        </a:rPr>
                        <a:t>Israel</a:t>
                      </a: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en-US" sz="1000" b="1" spc="-150" dirty="0" smtClean="0">
                          <a:solidFill>
                            <a:srgbClr val="FFFFFF"/>
                          </a:solidFill>
                          <a:latin typeface="Arial"/>
                          <a:ea typeface="华文楷体"/>
                          <a:cs typeface="Arial"/>
                        </a:rPr>
                        <a:t>Times of Gentiles</a:t>
                      </a: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tr>
            </a:tbl>
          </a:graphicData>
        </a:graphic>
      </p:graphicFrame>
      <p:sp>
        <p:nvSpPr>
          <p:cNvPr id="10" name="Rectangle 9"/>
          <p:cNvSpPr/>
          <p:nvPr/>
        </p:nvSpPr>
        <p:spPr bwMode="auto">
          <a:xfrm>
            <a:off x="1403648"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08" charset="0"/>
              <a:ea typeface="ＭＳ Ｐゴシック" charset="0"/>
              <a:cs typeface="ＭＳ Ｐゴシック" charset="0"/>
            </a:endParaRPr>
          </a:p>
        </p:txBody>
      </p:sp>
      <p:graphicFrame>
        <p:nvGraphicFramePr>
          <p:cNvPr id="56" name="Table 55"/>
          <p:cNvGraphicFramePr>
            <a:graphicFrameLocks noGrp="1"/>
          </p:cNvGraphicFramePr>
          <p:nvPr>
            <p:extLst>
              <p:ext uri="{D42A27DB-BD31-4B8C-83A1-F6EECF244321}">
                <p14:modId xmlns:p14="http://schemas.microsoft.com/office/powerpoint/2010/main" val="3852272395"/>
              </p:ext>
            </p:extLst>
          </p:nvPr>
        </p:nvGraphicFramePr>
        <p:xfrm>
          <a:off x="2483768" y="4149080"/>
          <a:ext cx="5400600" cy="864096"/>
        </p:xfrm>
        <a:graphic>
          <a:graphicData uri="http://schemas.openxmlformats.org/drawingml/2006/table">
            <a:tbl>
              <a:tblPr bandRow="1">
                <a:tableStyleId>{C083E6E3-FA7D-4D7B-A595-EF9225AFEA82}</a:tableStyleId>
              </a:tblPr>
              <a:tblGrid>
                <a:gridCol w="5400600"/>
              </a:tblGrid>
              <a:tr h="864096">
                <a:tc>
                  <a:txBody>
                    <a:bodyPr/>
                    <a:lstStyle/>
                    <a:p>
                      <a:pPr algn="l"/>
                      <a:endParaRPr lang="en-US" sz="1000" b="1" spc="-150" dirty="0" smtClean="0">
                        <a:solidFill>
                          <a:srgbClr val="FFFFFF"/>
                        </a:solidFill>
                        <a:latin typeface="Arial"/>
                        <a:ea typeface="华文楷体"/>
                        <a:cs typeface="Arial"/>
                      </a:endParaRPr>
                    </a:p>
                    <a:p>
                      <a:pPr algn="l"/>
                      <a:endParaRPr lang="en-US" sz="1000" b="1" spc="-150" dirty="0" smtClean="0">
                        <a:solidFill>
                          <a:srgbClr val="FFFFFF"/>
                        </a:solidFill>
                        <a:latin typeface="Arial"/>
                        <a:ea typeface="华文楷体"/>
                        <a:cs typeface="Arial"/>
                      </a:endParaRPr>
                    </a:p>
                    <a:p>
                      <a:pPr algn="l"/>
                      <a:r>
                        <a:rPr lang="en-US" sz="1000" b="1" spc="-150" dirty="0" smtClean="0">
                          <a:solidFill>
                            <a:srgbClr val="FFFFFF"/>
                          </a:solidFill>
                          <a:latin typeface="Arial"/>
                          <a:ea typeface="华文楷体"/>
                          <a:cs typeface="Arial"/>
                        </a:rPr>
                        <a:t>Abrahamic Covenant</a:t>
                      </a: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586904918"/>
              </p:ext>
            </p:extLst>
          </p:nvPr>
        </p:nvGraphicFramePr>
        <p:xfrm>
          <a:off x="827584" y="2924944"/>
          <a:ext cx="7128792" cy="685800"/>
        </p:xfrm>
        <a:graphic>
          <a:graphicData uri="http://schemas.openxmlformats.org/drawingml/2006/table">
            <a:tbl>
              <a:tblPr bandRow="1">
                <a:tableStyleId>{C083E6E3-FA7D-4D7B-A595-EF9225AFEA82}</a:tableStyleId>
              </a:tblPr>
              <a:tblGrid>
                <a:gridCol w="504056"/>
                <a:gridCol w="890835"/>
                <a:gridCol w="743746"/>
                <a:gridCol w="784167"/>
                <a:gridCol w="499015"/>
                <a:gridCol w="641591"/>
                <a:gridCol w="712879"/>
                <a:gridCol w="784167"/>
                <a:gridCol w="570303"/>
                <a:gridCol w="998033"/>
              </a:tblGrid>
              <a:tr h="685800">
                <a:tc>
                  <a:txBody>
                    <a:bodyPr/>
                    <a:lstStyle/>
                    <a:p>
                      <a:pPr algn="ctr"/>
                      <a:r>
                        <a:rPr lang="en-US" altLang="zh-CN" sz="1000" b="1" kern="1200" spc="-150" dirty="0" smtClean="0">
                          <a:solidFill>
                            <a:schemeClr val="bg1"/>
                          </a:solidFill>
                          <a:latin typeface="Arial"/>
                          <a:ea typeface="华文楷体"/>
                          <a:cs typeface="Arial"/>
                        </a:rPr>
                        <a:t>Eden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150" dirty="0" smtClean="0">
                          <a:solidFill>
                            <a:srgbClr val="FFFFFF"/>
                          </a:solidFill>
                          <a:latin typeface="Arial"/>
                          <a:ea typeface="华文楷体"/>
                          <a:cs typeface="Arial"/>
                        </a:rPr>
                        <a:t>Conscience</a:t>
                      </a:r>
                      <a:r>
                        <a:rPr lang="en-US" sz="1000" spc="-150" dirty="0" smtClean="0">
                          <a:solidFill>
                            <a:srgbClr val="FFFFFF"/>
                          </a:solidFill>
                          <a:latin typeface="Arial"/>
                          <a:cs typeface="Arial"/>
                        </a:rPr>
                        <a:t/>
                      </a:r>
                      <a:br>
                        <a:rPr lang="en-US" sz="1000" spc="-150" dirty="0" smtClean="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smtClean="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387135052"/>
              </p:ext>
            </p:extLst>
          </p:nvPr>
        </p:nvGraphicFramePr>
        <p:xfrm>
          <a:off x="2222475" y="2924944"/>
          <a:ext cx="5733901" cy="576064"/>
        </p:xfrm>
        <a:graphic>
          <a:graphicData uri="http://schemas.openxmlformats.org/drawingml/2006/table">
            <a:tbl>
              <a:tblPr bandRow="1">
                <a:tableStyleId>{C083E6E3-FA7D-4D7B-A595-EF9225AFEA82}</a:tableStyleId>
              </a:tblPr>
              <a:tblGrid>
                <a:gridCol w="743746"/>
                <a:gridCol w="784167"/>
                <a:gridCol w="499015"/>
                <a:gridCol w="641591"/>
                <a:gridCol w="712879"/>
                <a:gridCol w="784167"/>
                <a:gridCol w="570303"/>
                <a:gridCol w="998033"/>
              </a:tblGrid>
              <a:tr h="576064">
                <a:tc>
                  <a:txBody>
                    <a:bodyPr/>
                    <a:lstStyle/>
                    <a:p>
                      <a:pPr marL="0" indent="0" algn="ctr"/>
                      <a:r>
                        <a:rPr lang="en-US" altLang="zh-CN" sz="1000" b="1" spc="-150" dirty="0" smtClean="0">
                          <a:solidFill>
                            <a:srgbClr val="FFFFFF"/>
                          </a:solidFill>
                          <a:latin typeface="Arial"/>
                          <a:ea typeface="华文楷体"/>
                          <a:cs typeface="Arial"/>
                        </a:rPr>
                        <a:t>Human Government</a:t>
                      </a: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smtClean="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3012967989"/>
              </p:ext>
            </p:extLst>
          </p:nvPr>
        </p:nvGraphicFramePr>
        <p:xfrm>
          <a:off x="2987825" y="2924944"/>
          <a:ext cx="4968551" cy="432048"/>
        </p:xfrm>
        <a:graphic>
          <a:graphicData uri="http://schemas.openxmlformats.org/drawingml/2006/table">
            <a:tbl>
              <a:tblPr bandRow="1">
                <a:tableStyleId>{C083E6E3-FA7D-4D7B-A595-EF9225AFEA82}</a:tableStyleId>
              </a:tblPr>
              <a:tblGrid>
                <a:gridCol w="780772"/>
                <a:gridCol w="496855"/>
                <a:gridCol w="638813"/>
                <a:gridCol w="709793"/>
                <a:gridCol w="780772"/>
                <a:gridCol w="567834"/>
                <a:gridCol w="993712"/>
              </a:tblGrid>
              <a:tr h="432048">
                <a:tc>
                  <a:txBody>
                    <a:bodyPr/>
                    <a:lstStyle/>
                    <a:p>
                      <a:pPr algn="ctr"/>
                      <a:r>
                        <a:rPr lang="en-US" altLang="zh-CN" sz="1000" b="1" spc="-150" dirty="0" smtClean="0">
                          <a:solidFill>
                            <a:srgbClr val="FFFFFF"/>
                          </a:solidFill>
                          <a:latin typeface="Arial"/>
                          <a:ea typeface="华文楷体"/>
                          <a:cs typeface="Arial"/>
                        </a:rPr>
                        <a:t>Patriarchs</a:t>
                      </a: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altLang="zh-CN" sz="1000" b="1" spc="-150" dirty="0" smtClean="0">
                          <a:solidFill>
                            <a:srgbClr val="FFFFFF"/>
                          </a:solidFill>
                          <a:latin typeface="Arial"/>
                          <a:ea typeface="华文楷体"/>
                          <a:cs typeface="Arial"/>
                        </a:rPr>
                        <a:t>Judges</a:t>
                      </a: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en-US" sz="1000" b="1" spc="-150" dirty="0" smtClean="0">
                          <a:solidFill>
                            <a:srgbClr val="FFFFFF"/>
                          </a:solidFill>
                          <a:latin typeface="Arial"/>
                          <a:ea typeface="华文楷体"/>
                          <a:cs typeface="Arial"/>
                        </a:rPr>
                        <a:t>Kings</a:t>
                      </a: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00" b="1" spc="-150" dirty="0" smtClean="0">
                          <a:solidFill>
                            <a:srgbClr val="FFFFFF"/>
                          </a:solidFill>
                          <a:latin typeface="Arial"/>
                          <a:ea typeface="华文楷体"/>
                          <a:cs typeface="Arial"/>
                        </a:rPr>
                        <a:t>Prophets</a:t>
                      </a: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1000" b="1" spc="0" dirty="0" smtClean="0">
                          <a:solidFill>
                            <a:srgbClr val="FFFFFF"/>
                          </a:solidFill>
                          <a:latin typeface="Arial"/>
                          <a:ea typeface="华文楷体"/>
                          <a:cs typeface="Arial"/>
                        </a:rPr>
                        <a:t>Christ</a:t>
                      </a: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latin typeface="Arial"/>
                          <a:ea typeface="华文楷体"/>
                          <a:cs typeface="Arial"/>
                        </a:rPr>
                        <a:t>Grace</a:t>
                      </a: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1166418713"/>
              </p:ext>
            </p:extLst>
          </p:nvPr>
        </p:nvGraphicFramePr>
        <p:xfrm>
          <a:off x="6958343" y="2924944"/>
          <a:ext cx="998033" cy="288032"/>
        </p:xfrm>
        <a:graphic>
          <a:graphicData uri="http://schemas.openxmlformats.org/drawingml/2006/table">
            <a:tbl>
              <a:tblPr bandRow="1">
                <a:tableStyleId>{C083E6E3-FA7D-4D7B-A595-EF9225AFEA82}</a:tableStyleId>
              </a:tblPr>
              <a:tblGrid>
                <a:gridCol w="998033"/>
              </a:tblGrid>
              <a:tr h="288032">
                <a:tc>
                  <a:txBody>
                    <a:bodyPr/>
                    <a:lstStyle/>
                    <a:p>
                      <a:pPr algn="ctr"/>
                      <a:r>
                        <a:rPr lang="en-US" sz="1000" b="1" spc="-150" dirty="0" smtClean="0">
                          <a:solidFill>
                            <a:srgbClr val="FFFFFF"/>
                          </a:solidFill>
                          <a:latin typeface="Arial"/>
                          <a:ea typeface="华文楷体"/>
                          <a:cs typeface="Arial"/>
                        </a:rPr>
                        <a:t>Millennium</a:t>
                      </a: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r>
            </a:tbl>
          </a:graphicData>
        </a:graphic>
      </p:graphicFrame>
      <p:sp>
        <p:nvSpPr>
          <p:cNvPr id="238594" name="Rectangle 2"/>
          <p:cNvSpPr>
            <a:spLocks noGrp="1" noChangeArrowheads="1"/>
          </p:cNvSpPr>
          <p:nvPr>
            <p:ph type="ctrTitle"/>
          </p:nvPr>
        </p:nvSpPr>
        <p:spPr>
          <a:xfrm>
            <a:off x="323528" y="116632"/>
            <a:ext cx="8208912" cy="541337"/>
          </a:xfrm>
          <a:solidFill>
            <a:srgbClr val="000090"/>
          </a:solidFill>
        </p:spPr>
        <p:txBody>
          <a:bodyPr>
            <a:normAutofit fontScale="90000"/>
          </a:bodyPr>
          <a:lstStyle/>
          <a:p>
            <a:pPr eaLnBrk="1" hangingPunct="1"/>
            <a:r>
              <a:rPr kumimoji="1" lang="en-US" altLang="zh-CN" sz="3600" b="1" dirty="0">
                <a:solidFill>
                  <a:schemeClr val="bg1"/>
                </a:solidFill>
                <a:latin typeface="Arial" charset="0"/>
              </a:rPr>
              <a:t>The Kingdom of God</a:t>
            </a:r>
            <a:endParaRPr kumimoji="1" lang="en-US" altLang="zh-CN" sz="3600" b="1" dirty="0">
              <a:solidFill>
                <a:schemeClr val="bg1"/>
              </a:solidFill>
              <a:ea typeface="华文楷体"/>
              <a:cs typeface="Arial"/>
            </a:endParaRPr>
          </a:p>
        </p:txBody>
      </p:sp>
      <p:sp>
        <p:nvSpPr>
          <p:cNvPr id="238595" name="Text Box 5"/>
          <p:cNvSpPr txBox="1">
            <a:spLocks noChangeArrowheads="1"/>
          </p:cNvSpPr>
          <p:nvPr/>
        </p:nvSpPr>
        <p:spPr bwMode="auto">
          <a:xfrm>
            <a:off x="8581454" y="8731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400" b="1" dirty="0">
                <a:solidFill>
                  <a:srgbClr val="000090"/>
                </a:solidFill>
                <a:latin typeface="Arial"/>
                <a:cs typeface="Arial"/>
              </a:rPr>
              <a:t>34</a:t>
            </a:r>
          </a:p>
        </p:txBody>
      </p:sp>
      <p:sp>
        <p:nvSpPr>
          <p:cNvPr id="238597" name="Text Box 52"/>
          <p:cNvSpPr txBox="1">
            <a:spLocks noChangeArrowheads="1"/>
          </p:cNvSpPr>
          <p:nvPr/>
        </p:nvSpPr>
        <p:spPr bwMode="auto">
          <a:xfrm>
            <a:off x="3059113" y="6477000"/>
            <a:ext cx="583406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en-US" sz="1600" b="1">
                <a:solidFill>
                  <a:srgbClr val="000090"/>
                </a:solidFill>
                <a:latin typeface="Arial"/>
                <a:cs typeface="Arial"/>
              </a:rPr>
              <a:t>J. Dwight Pentecost, </a:t>
            </a:r>
            <a:r>
              <a:rPr lang="en-US" sz="1600" b="1" i="1">
                <a:solidFill>
                  <a:srgbClr val="000090"/>
                </a:solidFill>
                <a:latin typeface="Arial"/>
                <a:cs typeface="Arial"/>
              </a:rPr>
              <a:t>Thy Kingdom Come</a:t>
            </a:r>
            <a:r>
              <a:rPr lang="en-US" sz="1600" b="1">
                <a:solidFill>
                  <a:srgbClr val="000090"/>
                </a:solidFill>
                <a:latin typeface="Arial"/>
                <a:cs typeface="Arial"/>
              </a:rPr>
              <a:t>, 323</a:t>
            </a:r>
          </a:p>
        </p:txBody>
      </p:sp>
      <p:sp>
        <p:nvSpPr>
          <p:cNvPr id="6" name="Rectangle 5"/>
          <p:cNvSpPr/>
          <p:nvPr/>
        </p:nvSpPr>
        <p:spPr>
          <a:xfrm>
            <a:off x="683568"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r>
              <a:rPr lang="en-US" altLang="zh-CN" sz="2400" b="1" dirty="0" smtClean="0">
                <a:solidFill>
                  <a:srgbClr val="000000"/>
                </a:solidFill>
                <a:latin typeface="Arial"/>
                <a:ea typeface="华文楷体"/>
                <a:cs typeface="Arial"/>
              </a:rPr>
              <a:t>The Eternal Kingdom</a:t>
            </a:r>
            <a:endParaRPr lang="en-US" sz="2400" b="1" dirty="0">
              <a:solidFill>
                <a:srgbClr val="000000"/>
              </a:solidFill>
              <a:latin typeface="Arial"/>
              <a:ea typeface="华文楷体"/>
              <a:cs typeface="Arial"/>
            </a:endParaRPr>
          </a:p>
        </p:txBody>
      </p:sp>
      <p:sp>
        <p:nvSpPr>
          <p:cNvPr id="7" name="Rectangle 6"/>
          <p:cNvSpPr/>
          <p:nvPr/>
        </p:nvSpPr>
        <p:spPr>
          <a:xfrm>
            <a:off x="2348435"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r>
              <a:rPr lang="en-US" altLang="zh-CN" dirty="0" smtClean="0">
                <a:solidFill>
                  <a:srgbClr val="000000"/>
                </a:solidFill>
                <a:latin typeface="Arial"/>
                <a:ea typeface="华文楷体"/>
                <a:cs typeface="Arial"/>
              </a:rPr>
              <a:t>False Kingdom of Satan</a:t>
            </a:r>
            <a:endParaRPr lang="en-US" dirty="0">
              <a:solidFill>
                <a:srgbClr val="000000"/>
              </a:solidFill>
              <a:latin typeface="Arial"/>
              <a:ea typeface="华文楷体"/>
              <a:cs typeface="Arial"/>
            </a:endParaRPr>
          </a:p>
        </p:txBody>
      </p:sp>
      <p:sp>
        <p:nvSpPr>
          <p:cNvPr id="8" name="Rectangle 7"/>
          <p:cNvSpPr/>
          <p:nvPr/>
        </p:nvSpPr>
        <p:spPr>
          <a:xfrm>
            <a:off x="2704036"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r>
              <a:rPr lang="en-US" altLang="zh-CN" dirty="0" smtClean="0">
                <a:solidFill>
                  <a:srgbClr val="000000"/>
                </a:solidFill>
                <a:latin typeface="Arial"/>
                <a:ea typeface="华文楷体"/>
                <a:cs typeface="Arial"/>
              </a:rPr>
              <a:t>Soteriological Line</a:t>
            </a:r>
            <a:endParaRPr lang="en-US" dirty="0">
              <a:solidFill>
                <a:srgbClr val="000000"/>
              </a:solidFill>
              <a:latin typeface="Arial"/>
              <a:ea typeface="华文楷体"/>
              <a:cs typeface="Arial"/>
            </a:endParaRPr>
          </a:p>
        </p:txBody>
      </p:sp>
      <p:sp>
        <p:nvSpPr>
          <p:cNvPr id="9" name="Rectangle 8"/>
          <p:cNvSpPr/>
          <p:nvPr/>
        </p:nvSpPr>
        <p:spPr>
          <a:xfrm>
            <a:off x="2339752"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r>
              <a:rPr lang="en-US" altLang="zh-CN" b="1" dirty="0" smtClean="0">
                <a:solidFill>
                  <a:srgbClr val="000000"/>
                </a:solidFill>
                <a:latin typeface="Arial"/>
                <a:ea typeface="华文楷体"/>
                <a:cs typeface="Arial"/>
              </a:rPr>
              <a:t>Theocratic Kingdom on Earth</a:t>
            </a:r>
            <a:endParaRPr lang="en-US" b="1" dirty="0">
              <a:solidFill>
                <a:srgbClr val="000000"/>
              </a:solidFill>
              <a:latin typeface="Arial"/>
              <a:ea typeface="华文楷体"/>
              <a:cs typeface="Arial"/>
            </a:endParaRPr>
          </a:p>
        </p:txBody>
      </p:sp>
      <p:sp>
        <p:nvSpPr>
          <p:cNvPr id="24" name="Rectangle 23"/>
          <p:cNvSpPr/>
          <p:nvPr/>
        </p:nvSpPr>
        <p:spPr>
          <a:xfrm>
            <a:off x="251520"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914400" eaLnBrk="0" fontAlgn="base" hangingPunct="0">
              <a:spcBef>
                <a:spcPct val="0"/>
              </a:spcBef>
              <a:spcAft>
                <a:spcPct val="0"/>
              </a:spcAft>
            </a:pPr>
            <a:r>
              <a:rPr lang="en-US" altLang="zh-CN" dirty="0" smtClean="0">
                <a:solidFill>
                  <a:srgbClr val="000000"/>
                </a:solidFill>
                <a:latin typeface="Arial"/>
                <a:ea typeface="华文楷体"/>
                <a:cs typeface="Arial"/>
              </a:rPr>
              <a:t>Covenants</a:t>
            </a:r>
            <a:endParaRPr lang="en-US" dirty="0">
              <a:solidFill>
                <a:srgbClr val="000000"/>
              </a:solidFill>
              <a:latin typeface="Arial"/>
              <a:ea typeface="华文楷体"/>
              <a:cs typeface="Arial"/>
            </a:endParaRPr>
          </a:p>
        </p:txBody>
      </p:sp>
      <p:sp>
        <p:nvSpPr>
          <p:cNvPr id="37" name="Rectangle 36"/>
          <p:cNvSpPr/>
          <p:nvPr/>
        </p:nvSpPr>
        <p:spPr>
          <a:xfrm>
            <a:off x="755576"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eaLnBrk="0" fontAlgn="base" hangingPunct="0">
              <a:spcBef>
                <a:spcPct val="0"/>
              </a:spcBef>
              <a:spcAft>
                <a:spcPct val="0"/>
              </a:spcAft>
            </a:pPr>
            <a:r>
              <a:rPr lang="en-US" altLang="zh-CN" dirty="0" smtClean="0">
                <a:solidFill>
                  <a:srgbClr val="000000"/>
                </a:solidFill>
                <a:latin typeface="Arial"/>
                <a:ea typeface="华文楷体"/>
                <a:cs typeface="Arial"/>
              </a:rPr>
              <a:t>Dispensations (Tests of Obedience)</a:t>
            </a:r>
            <a:endParaRPr lang="en-US" dirty="0">
              <a:solidFill>
                <a:srgbClr val="000000"/>
              </a:solidFill>
              <a:latin typeface="Arial"/>
              <a:ea typeface="华文楷体"/>
              <a:cs typeface="Arial"/>
            </a:endParaRPr>
          </a:p>
        </p:txBody>
      </p:sp>
      <p:graphicFrame>
        <p:nvGraphicFramePr>
          <p:cNvPr id="46" name="Table 45"/>
          <p:cNvGraphicFramePr>
            <a:graphicFrameLocks noGrp="1"/>
          </p:cNvGraphicFramePr>
          <p:nvPr>
            <p:extLst>
              <p:ext uri="{D42A27DB-BD31-4B8C-83A1-F6EECF244321}">
                <p14:modId xmlns:p14="http://schemas.microsoft.com/office/powerpoint/2010/main" val="1721811431"/>
              </p:ext>
            </p:extLst>
          </p:nvPr>
        </p:nvGraphicFramePr>
        <p:xfrm>
          <a:off x="827584" y="5517232"/>
          <a:ext cx="7128792" cy="685800"/>
        </p:xfrm>
        <a:graphic>
          <a:graphicData uri="http://schemas.openxmlformats.org/drawingml/2006/table">
            <a:tbl>
              <a:tblPr bandRow="1">
                <a:tableStyleId>{C083E6E3-FA7D-4D7B-A595-EF9225AFEA82}</a:tableStyleId>
              </a:tblPr>
              <a:tblGrid>
                <a:gridCol w="504056"/>
                <a:gridCol w="890835"/>
                <a:gridCol w="743746"/>
                <a:gridCol w="784167"/>
                <a:gridCol w="499015"/>
                <a:gridCol w="641591"/>
                <a:gridCol w="712879"/>
                <a:gridCol w="784167"/>
                <a:gridCol w="570303"/>
                <a:gridCol w="998033"/>
              </a:tblGrid>
              <a:tr h="685800">
                <a:tc>
                  <a:txBody>
                    <a:bodyPr/>
                    <a:lstStyle/>
                    <a:p>
                      <a:pPr algn="ctr"/>
                      <a:r>
                        <a:rPr lang="en-US" altLang="zh-CN" sz="1000" b="1" kern="1200" spc="-150" dirty="0" err="1" smtClean="0">
                          <a:solidFill>
                            <a:schemeClr val="bg1"/>
                          </a:solidFill>
                          <a:latin typeface="Arial"/>
                          <a:ea typeface="华文楷体"/>
                          <a:cs typeface="Arial"/>
                        </a:rPr>
                        <a:t>Inno-cence</a:t>
                      </a:r>
                      <a:endParaRPr lang="en-US" altLang="zh-CN" sz="1000" b="1" kern="1200" spc="-150" dirty="0" smtClean="0">
                        <a:solidFill>
                          <a:schemeClr val="bg1"/>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150" dirty="0" smtClean="0">
                          <a:solidFill>
                            <a:srgbClr val="FFFFFF"/>
                          </a:solidFill>
                          <a:latin typeface="Arial"/>
                          <a:ea typeface="华文楷体"/>
                          <a:cs typeface="Arial"/>
                        </a:rPr>
                        <a:t>Conscience</a:t>
                      </a:r>
                      <a:r>
                        <a:rPr lang="en-US" sz="1000" spc="-150" dirty="0" smtClean="0">
                          <a:solidFill>
                            <a:srgbClr val="FFFFFF"/>
                          </a:solidFill>
                          <a:latin typeface="Arial"/>
                          <a:cs typeface="Arial"/>
                        </a:rPr>
                        <a:t/>
                      </a:r>
                      <a:br>
                        <a:rPr lang="en-US" sz="1000" spc="-150" dirty="0" smtClean="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smtClean="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2492484389"/>
              </p:ext>
            </p:extLst>
          </p:nvPr>
        </p:nvGraphicFramePr>
        <p:xfrm>
          <a:off x="2222475" y="5517232"/>
          <a:ext cx="5733901" cy="576064"/>
        </p:xfrm>
        <a:graphic>
          <a:graphicData uri="http://schemas.openxmlformats.org/drawingml/2006/table">
            <a:tbl>
              <a:tblPr bandRow="1">
                <a:tableStyleId>{C083E6E3-FA7D-4D7B-A595-EF9225AFEA82}</a:tableStyleId>
              </a:tblPr>
              <a:tblGrid>
                <a:gridCol w="743746"/>
                <a:gridCol w="784167"/>
                <a:gridCol w="499015"/>
                <a:gridCol w="641591"/>
                <a:gridCol w="712879"/>
                <a:gridCol w="784167"/>
                <a:gridCol w="570303"/>
                <a:gridCol w="998033"/>
              </a:tblGrid>
              <a:tr h="576064">
                <a:tc>
                  <a:txBody>
                    <a:bodyPr/>
                    <a:lstStyle/>
                    <a:p>
                      <a:pPr marL="0" indent="0" algn="ctr"/>
                      <a:r>
                        <a:rPr lang="en-US" altLang="zh-CN" sz="1000" b="1" spc="-150" dirty="0" smtClean="0">
                          <a:solidFill>
                            <a:srgbClr val="FFFFFF"/>
                          </a:solidFill>
                          <a:latin typeface="Arial"/>
                          <a:ea typeface="华文楷体"/>
                          <a:cs typeface="Arial"/>
                        </a:rPr>
                        <a:t>Human Government</a:t>
                      </a: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smtClean="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3270212437"/>
              </p:ext>
            </p:extLst>
          </p:nvPr>
        </p:nvGraphicFramePr>
        <p:xfrm>
          <a:off x="2987825" y="5517232"/>
          <a:ext cx="4968551" cy="432048"/>
        </p:xfrm>
        <a:graphic>
          <a:graphicData uri="http://schemas.openxmlformats.org/drawingml/2006/table">
            <a:tbl>
              <a:tblPr bandRow="1">
                <a:tableStyleId>{C083E6E3-FA7D-4D7B-A595-EF9225AFEA82}</a:tableStyleId>
              </a:tblPr>
              <a:tblGrid>
                <a:gridCol w="780772"/>
                <a:gridCol w="2626233"/>
                <a:gridCol w="567834"/>
                <a:gridCol w="993712"/>
              </a:tblGrid>
              <a:tr h="432048">
                <a:tc>
                  <a:txBody>
                    <a:bodyPr/>
                    <a:lstStyle/>
                    <a:p>
                      <a:pPr algn="ctr"/>
                      <a:r>
                        <a:rPr lang="en-US" altLang="zh-CN" sz="1000" b="1" spc="-150" dirty="0" smtClean="0">
                          <a:solidFill>
                            <a:srgbClr val="FFFFFF"/>
                          </a:solidFill>
                          <a:latin typeface="Arial"/>
                          <a:ea typeface="华文楷体"/>
                          <a:cs typeface="Arial"/>
                        </a:rPr>
                        <a:t>Promise</a:t>
                      </a: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sz="1000" b="1" spc="-150" dirty="0" smtClean="0">
                          <a:solidFill>
                            <a:srgbClr val="FFFFFF"/>
                          </a:solidFill>
                          <a:latin typeface="Arial"/>
                          <a:ea typeface="华文楷体"/>
                          <a:cs typeface="Arial"/>
                        </a:rPr>
                        <a:t>Law (Gal. 3:19)</a:t>
                      </a: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latin typeface="Arial"/>
                          <a:ea typeface="华文楷体"/>
                          <a:cs typeface="Arial"/>
                        </a:rPr>
                        <a:t>Grace</a:t>
                      </a: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r>
            </a:tbl>
          </a:graphicData>
        </a:graphic>
      </p:graphicFrame>
      <p:graphicFrame>
        <p:nvGraphicFramePr>
          <p:cNvPr id="49" name="Table 48"/>
          <p:cNvGraphicFramePr>
            <a:graphicFrameLocks noGrp="1"/>
          </p:cNvGraphicFramePr>
          <p:nvPr>
            <p:extLst>
              <p:ext uri="{D42A27DB-BD31-4B8C-83A1-F6EECF244321}">
                <p14:modId xmlns:p14="http://schemas.microsoft.com/office/powerpoint/2010/main" val="3217679474"/>
              </p:ext>
            </p:extLst>
          </p:nvPr>
        </p:nvGraphicFramePr>
        <p:xfrm>
          <a:off x="6958343" y="5517232"/>
          <a:ext cx="998033" cy="288032"/>
        </p:xfrm>
        <a:graphic>
          <a:graphicData uri="http://schemas.openxmlformats.org/drawingml/2006/table">
            <a:tbl>
              <a:tblPr bandRow="1">
                <a:tableStyleId>{C083E6E3-FA7D-4D7B-A595-EF9225AFEA82}</a:tableStyleId>
              </a:tblPr>
              <a:tblGrid>
                <a:gridCol w="998033"/>
              </a:tblGrid>
              <a:tr h="288032">
                <a:tc>
                  <a:txBody>
                    <a:bodyPr/>
                    <a:lstStyle/>
                    <a:p>
                      <a:pPr algn="ctr"/>
                      <a:r>
                        <a:rPr lang="en-US" sz="1000" b="1" spc="-150" dirty="0" smtClean="0">
                          <a:solidFill>
                            <a:srgbClr val="FFFFFF"/>
                          </a:solidFill>
                          <a:latin typeface="Arial"/>
                          <a:ea typeface="华文楷体"/>
                          <a:cs typeface="Arial"/>
                        </a:rPr>
                        <a:t>Millennium</a:t>
                      </a: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3302825256"/>
              </p:ext>
            </p:extLst>
          </p:nvPr>
        </p:nvGraphicFramePr>
        <p:xfrm>
          <a:off x="6228185" y="4725144"/>
          <a:ext cx="1440159" cy="288032"/>
        </p:xfrm>
        <a:graphic>
          <a:graphicData uri="http://schemas.openxmlformats.org/drawingml/2006/table">
            <a:tbl>
              <a:tblPr bandRow="1">
                <a:tableStyleId>{C083E6E3-FA7D-4D7B-A595-EF9225AFEA82}</a:tableStyleId>
              </a:tblPr>
              <a:tblGrid>
                <a:gridCol w="1440159"/>
              </a:tblGrid>
              <a:tr h="288032">
                <a:tc>
                  <a:txBody>
                    <a:bodyPr/>
                    <a:lstStyle/>
                    <a:p>
                      <a:pPr algn="ctr"/>
                      <a:r>
                        <a:rPr lang="en-US" sz="1000" b="1" spc="-150" dirty="0" smtClean="0">
                          <a:solidFill>
                            <a:srgbClr val="FFFFFF"/>
                          </a:solidFill>
                          <a:latin typeface="Arial"/>
                          <a:ea typeface="华文楷体"/>
                          <a:cs typeface="Arial"/>
                        </a:rPr>
                        <a:t>New Covenant</a:t>
                      </a: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r>
            </a:tbl>
          </a:graphicData>
        </a:graphic>
      </p:graphicFrame>
      <p:graphicFrame>
        <p:nvGraphicFramePr>
          <p:cNvPr id="54" name="Table 53"/>
          <p:cNvGraphicFramePr>
            <a:graphicFrameLocks noGrp="1"/>
          </p:cNvGraphicFramePr>
          <p:nvPr>
            <p:extLst>
              <p:ext uri="{D42A27DB-BD31-4B8C-83A1-F6EECF244321}">
                <p14:modId xmlns:p14="http://schemas.microsoft.com/office/powerpoint/2010/main" val="2649111214"/>
              </p:ext>
            </p:extLst>
          </p:nvPr>
        </p:nvGraphicFramePr>
        <p:xfrm>
          <a:off x="4211960" y="4437112"/>
          <a:ext cx="3528392" cy="288032"/>
        </p:xfrm>
        <a:graphic>
          <a:graphicData uri="http://schemas.openxmlformats.org/drawingml/2006/table">
            <a:tbl>
              <a:tblPr bandRow="1">
                <a:tableStyleId>{C083E6E3-FA7D-4D7B-A595-EF9225AFEA82}</a:tableStyleId>
              </a:tblPr>
              <a:tblGrid>
                <a:gridCol w="3528392"/>
              </a:tblGrid>
              <a:tr h="288032">
                <a:tc>
                  <a:txBody>
                    <a:bodyPr/>
                    <a:lstStyle/>
                    <a:p>
                      <a:pPr algn="ctr"/>
                      <a:r>
                        <a:rPr lang="en-US" sz="1000" b="1" spc="-150" dirty="0" smtClean="0">
                          <a:solidFill>
                            <a:srgbClr val="FFFFFF"/>
                          </a:solidFill>
                          <a:latin typeface="Arial"/>
                          <a:ea typeface="华文楷体"/>
                          <a:cs typeface="Arial"/>
                        </a:rPr>
                        <a:t>Davidic Covenant</a:t>
                      </a: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tr>
            </a:tbl>
          </a:graphicData>
        </a:graphic>
      </p:graphicFrame>
      <p:graphicFrame>
        <p:nvGraphicFramePr>
          <p:cNvPr id="55" name="Table 54"/>
          <p:cNvGraphicFramePr>
            <a:graphicFrameLocks noGrp="1"/>
          </p:cNvGraphicFramePr>
          <p:nvPr>
            <p:extLst>
              <p:ext uri="{D42A27DB-BD31-4B8C-83A1-F6EECF244321}">
                <p14:modId xmlns:p14="http://schemas.microsoft.com/office/powerpoint/2010/main" val="115762003"/>
              </p:ext>
            </p:extLst>
          </p:nvPr>
        </p:nvGraphicFramePr>
        <p:xfrm>
          <a:off x="3347864" y="4149080"/>
          <a:ext cx="4392488" cy="288032"/>
        </p:xfrm>
        <a:graphic>
          <a:graphicData uri="http://schemas.openxmlformats.org/drawingml/2006/table">
            <a:tbl>
              <a:tblPr bandRow="1">
                <a:tableStyleId>{C083E6E3-FA7D-4D7B-A595-EF9225AFEA82}</a:tableStyleId>
              </a:tblPr>
              <a:tblGrid>
                <a:gridCol w="4392488"/>
              </a:tblGrid>
              <a:tr h="288032">
                <a:tc>
                  <a:txBody>
                    <a:bodyPr/>
                    <a:lstStyle/>
                    <a:p>
                      <a:pPr algn="ctr"/>
                      <a:r>
                        <a:rPr lang="en-US" sz="1000" b="1" spc="-150" dirty="0" smtClean="0">
                          <a:solidFill>
                            <a:srgbClr val="FFFFFF"/>
                          </a:solidFill>
                          <a:latin typeface="Arial"/>
                          <a:ea typeface="华文楷体"/>
                          <a:cs typeface="Arial"/>
                        </a:rPr>
                        <a:t>Land Covenant</a:t>
                      </a: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tr>
            </a:tbl>
          </a:graphicData>
        </a:graphic>
      </p:graphicFrame>
      <p:sp>
        <p:nvSpPr>
          <p:cNvPr id="5" name="Left-Right Arrow 4"/>
          <p:cNvSpPr/>
          <p:nvPr/>
        </p:nvSpPr>
        <p:spPr bwMode="auto">
          <a:xfrm>
            <a:off x="251520"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08" charset="0"/>
              <a:ea typeface="ＭＳ Ｐゴシック" charset="0"/>
              <a:cs typeface="ＭＳ Ｐゴシック" charset="0"/>
            </a:endParaRPr>
          </a:p>
        </p:txBody>
      </p:sp>
      <p:cxnSp>
        <p:nvCxnSpPr>
          <p:cNvPr id="61" name="Straight Connector 60"/>
          <p:cNvCxnSpPr/>
          <p:nvPr/>
        </p:nvCxnSpPr>
        <p:spPr bwMode="auto">
          <a:xfrm>
            <a:off x="755576"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838751"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08" charset="0"/>
              <a:ea typeface="ＭＳ Ｐゴシック" charset="0"/>
              <a:cs typeface="ＭＳ Ｐゴシック" charset="0"/>
            </a:endParaRPr>
          </a:p>
        </p:txBody>
      </p:sp>
      <p:cxnSp>
        <p:nvCxnSpPr>
          <p:cNvPr id="238601" name="Straight Arrow Connector 238600"/>
          <p:cNvCxnSpPr/>
          <p:nvPr/>
        </p:nvCxnSpPr>
        <p:spPr bwMode="auto">
          <a:xfrm flipV="1">
            <a:off x="7596336"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7956376"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pic>
        <p:nvPicPr>
          <p:cNvPr id="238606" name="Picture 238605"/>
          <p:cNvPicPr>
            <a:picLocks noChangeAspect="1"/>
          </p:cNvPicPr>
          <p:nvPr/>
        </p:nvPicPr>
        <p:blipFill>
          <a:blip r:embed="rId3"/>
          <a:stretch>
            <a:fillRect/>
          </a:stretch>
        </p:blipFill>
        <p:spPr>
          <a:xfrm>
            <a:off x="40184" y="2857624"/>
            <a:ext cx="1003424" cy="1003424"/>
          </a:xfrm>
          <a:prstGeom prst="rect">
            <a:avLst/>
          </a:prstGeom>
        </p:spPr>
      </p:pic>
      <p:grpSp>
        <p:nvGrpSpPr>
          <p:cNvPr id="74" name="Group 73"/>
          <p:cNvGrpSpPr/>
          <p:nvPr/>
        </p:nvGrpSpPr>
        <p:grpSpPr>
          <a:xfrm>
            <a:off x="6084168"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08" charset="0"/>
                <a:ea typeface="ＭＳ Ｐゴシック" charset="0"/>
                <a:cs typeface="ＭＳ Ｐゴシック"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08" charset="0"/>
                <a:ea typeface="ＭＳ Ｐゴシック" charset="0"/>
                <a:cs typeface="ＭＳ Ｐゴシック" charset="0"/>
              </a:endParaRPr>
            </a:p>
          </p:txBody>
        </p:sp>
      </p:grpSp>
    </p:spTree>
    <p:extLst>
      <p:ext uri="{BB962C8B-B14F-4D97-AF65-F5344CB8AC3E}">
        <p14:creationId xmlns:p14="http://schemas.microsoft.com/office/powerpoint/2010/main" val="45806949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5286" b="25172"/>
          <a:stretch/>
        </p:blipFill>
        <p:spPr>
          <a:xfrm>
            <a:off x="-1" y="-10581"/>
            <a:ext cx="9144001" cy="686858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321"/>
            <a:ext cx="9144000" cy="1252179"/>
          </a:xfrm>
          <a:solidFill>
            <a:srgbClr val="000000"/>
          </a:solidFill>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Therefore, replace cares for tomorrow with trust in God today (6:34). </a:t>
            </a:r>
          </a:p>
        </p:txBody>
      </p:sp>
      <p:sp>
        <p:nvSpPr>
          <p:cNvPr id="4" name="Rectangle 2"/>
          <p:cNvSpPr txBox="1">
            <a:spLocks noChangeArrowheads="1"/>
          </p:cNvSpPr>
          <p:nvPr/>
        </p:nvSpPr>
        <p:spPr bwMode="auto">
          <a:xfrm>
            <a:off x="-1" y="1412875"/>
            <a:ext cx="6655527" cy="4824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solidFill>
                  <a:schemeClr val="tx1"/>
                </a:solidFill>
                <a:effectLst/>
                <a:latin typeface="Arial" charset="0"/>
                <a:ea typeface="ＭＳ Ｐゴシック" charset="0"/>
                <a:cs typeface="ＭＳ Ｐゴシック" charset="0"/>
              </a:rPr>
              <a:t>"</a:t>
            </a:r>
            <a:r>
              <a:rPr lang="en-US" sz="3600" b="1" dirty="0" smtClean="0">
                <a:solidFill>
                  <a:schemeClr val="tx1"/>
                </a:solidFill>
                <a:effectLst/>
                <a:latin typeface="Arial" charset="0"/>
                <a:ea typeface="ＭＳ Ｐゴシック" charset="0"/>
                <a:cs typeface="ＭＳ Ｐゴシック" charset="0"/>
              </a:rPr>
              <a:t>Therefore </a:t>
            </a:r>
            <a:r>
              <a:rPr lang="en-US" sz="3600" b="1" dirty="0">
                <a:solidFill>
                  <a:schemeClr val="tx1"/>
                </a:solidFill>
                <a:effectLst/>
                <a:latin typeface="Arial" charset="0"/>
                <a:ea typeface="ＭＳ Ｐゴシック" charset="0"/>
                <a:cs typeface="ＭＳ Ｐゴシック" charset="0"/>
              </a:rPr>
              <a:t>do not worry about tomorrow, for tomorrow will worry about itself. Each day has enough trouble of its </a:t>
            </a:r>
            <a:r>
              <a:rPr lang="en-US" sz="3600" b="1" dirty="0" smtClean="0">
                <a:solidFill>
                  <a:schemeClr val="tx1"/>
                </a:solidFill>
                <a:effectLst/>
                <a:latin typeface="Arial" charset="0"/>
                <a:ea typeface="ＭＳ Ｐゴシック" charset="0"/>
                <a:cs typeface="ＭＳ Ｐゴシック" charset="0"/>
              </a:rPr>
              <a:t>own</a:t>
            </a:r>
            <a:r>
              <a:rPr lang="ru-RU" sz="3600" b="1" dirty="0" smtClean="0">
                <a:solidFill>
                  <a:schemeClr val="tx1"/>
                </a:solidFill>
                <a:effectLst/>
                <a:latin typeface="Arial" charset="0"/>
                <a:ea typeface="ＭＳ Ｐゴシック" charset="0"/>
                <a:cs typeface="ＭＳ Ｐゴシック" charset="0"/>
              </a:rPr>
              <a:t>"</a:t>
            </a:r>
            <a:r>
              <a:rPr lang="en-US" sz="3600" b="1" dirty="0" smtClean="0">
                <a:solidFill>
                  <a:schemeClr val="tx1"/>
                </a:solidFill>
                <a:effectLst/>
                <a:latin typeface="Arial" charset="0"/>
                <a:ea typeface="ＭＳ Ｐゴシック" charset="0"/>
                <a:cs typeface="ＭＳ Ｐゴシック" charset="0"/>
              </a:rPr>
              <a:t> (</a:t>
            </a:r>
            <a:r>
              <a:rPr lang="en-US" sz="3200" b="1" dirty="0" smtClean="0">
                <a:solidFill>
                  <a:schemeClr val="tx1"/>
                </a:solidFill>
                <a:effectLst/>
                <a:latin typeface="Arial" charset="0"/>
                <a:ea typeface="ＭＳ Ｐゴシック" charset="0"/>
                <a:cs typeface="ＭＳ Ｐゴシック" charset="0"/>
              </a:rPr>
              <a:t>NIV</a:t>
            </a:r>
            <a:r>
              <a:rPr lang="en-US" sz="3600" b="1" dirty="0" smtClean="0">
                <a:solidFill>
                  <a:schemeClr val="tx1"/>
                </a:solidFill>
                <a:effectLst/>
                <a:latin typeface="Arial" charset="0"/>
                <a:ea typeface="ＭＳ Ｐゴシック" charset="0"/>
                <a:cs typeface="ＭＳ Ｐゴシック" charset="0"/>
              </a:rPr>
              <a:t>).</a:t>
            </a:r>
            <a:endParaRPr lang="en-US" sz="36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622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93180" y="1846033"/>
            <a:ext cx="2434089" cy="3515717"/>
          </a:xfrm>
          <a:effectLst>
            <a:outerShdw blurRad="63500" dist="35921" dir="2700000" algn="ctr" rotWithShape="0">
              <a:schemeClr val="tx2">
                <a:alpha val="74998"/>
              </a:schemeClr>
            </a:outerShdw>
          </a:effectLst>
          <a:extLst/>
        </p:spPr>
        <p:txBody>
          <a:bodyPr anchor="t"/>
          <a:lstStyle/>
          <a:p>
            <a:pPr algn="l">
              <a:defRPr/>
            </a:pPr>
            <a:r>
              <a:rPr lang="en-US" sz="4800" b="1" dirty="0" smtClean="0">
                <a:effectLst>
                  <a:glow rad="127000">
                    <a:schemeClr val="tx1"/>
                  </a:glow>
                </a:effectLst>
                <a:latin typeface="Arial" charset="0"/>
                <a:ea typeface="ＭＳ Ｐゴシック" charset="0"/>
                <a:cs typeface="ＭＳ Ｐゴシック" charset="0"/>
              </a:rPr>
              <a:t>Don</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a:t>
            </a:r>
            <a:r>
              <a:rPr lang="en-US" sz="4800" b="1" dirty="0" smtClean="0">
                <a:effectLst>
                  <a:glow rad="127000">
                    <a:schemeClr val="tx1"/>
                  </a:glow>
                </a:effectLst>
                <a:latin typeface="Arial" charset="0"/>
                <a:ea typeface="ＭＳ Ｐゴシック" charset="0"/>
                <a:cs typeface="ＭＳ Ｐゴシック" charset="0"/>
              </a:rPr>
              <a:t>worry </a:t>
            </a:r>
            <a:r>
              <a:rPr lang="en-US" sz="4800" b="1" dirty="0" smtClean="0">
                <a:effectLst>
                  <a:glow rad="127000">
                    <a:schemeClr val="tx1"/>
                  </a:glow>
                </a:effectLst>
                <a:latin typeface="Arial" charset="0"/>
                <a:ea typeface="ＭＳ Ｐゴシック" charset="0"/>
                <a:cs typeface="ＭＳ Ｐゴシック" charset="0"/>
              </a:rPr>
              <a:t>about</a:t>
            </a:r>
            <a:endParaRPr lang="en-US" sz="4800" b="1" dirty="0">
              <a:effectLst>
                <a:glow rad="127000">
                  <a:schemeClr val="tx1"/>
                </a:glow>
              </a:effectLst>
              <a:latin typeface="Arial" charset="0"/>
              <a:ea typeface="ＭＳ Ｐゴシック" charset="0"/>
              <a:cs typeface="ＭＳ Ｐゴシック" charset="0"/>
            </a:endParaRPr>
          </a:p>
        </p:txBody>
      </p:sp>
      <p:grpSp>
        <p:nvGrpSpPr>
          <p:cNvPr id="4" name="Group 3"/>
          <p:cNvGrpSpPr/>
          <p:nvPr/>
        </p:nvGrpSpPr>
        <p:grpSpPr>
          <a:xfrm>
            <a:off x="4974007" y="2198793"/>
            <a:ext cx="4169993" cy="1540330"/>
            <a:chOff x="4974007" y="2198793"/>
            <a:chExt cx="4169993" cy="1540330"/>
          </a:xfrm>
        </p:grpSpPr>
        <p:sp>
          <p:nvSpPr>
            <p:cNvPr id="3" name="Pentagon 2"/>
            <p:cNvSpPr/>
            <p:nvPr/>
          </p:nvSpPr>
          <p:spPr bwMode="auto">
            <a:xfrm>
              <a:off x="5209184" y="2198793"/>
              <a:ext cx="3934816" cy="1540330"/>
            </a:xfrm>
            <a:prstGeom prst="homePlate">
              <a:avLst/>
            </a:prstGeom>
            <a:solidFill>
              <a:srgbClr val="0000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p:cNvSpPr txBox="1">
              <a:spLocks noChangeArrowheads="1"/>
            </p:cNvSpPr>
            <p:nvPr/>
          </p:nvSpPr>
          <p:spPr bwMode="auto">
            <a:xfrm>
              <a:off x="4974007" y="2592767"/>
              <a:ext cx="4169993" cy="1146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tomorrow</a:t>
              </a:r>
              <a:endParaRPr lang="en-US" sz="3600" b="1" dirty="0">
                <a:effectLst>
                  <a:glow rad="127000">
                    <a:schemeClr val="tx1"/>
                  </a:glow>
                </a:effectLst>
                <a:latin typeface="Arial" charset="0"/>
                <a:ea typeface="ＭＳ Ｐゴシック" charset="0"/>
                <a:cs typeface="ＭＳ Ｐゴシック" charset="0"/>
              </a:endParaRPr>
            </a:p>
          </p:txBody>
        </p:sp>
      </p:grpSp>
      <p:sp>
        <p:nvSpPr>
          <p:cNvPr id="6" name="Rectangle 2"/>
          <p:cNvSpPr txBox="1">
            <a:spLocks noChangeArrowheads="1"/>
          </p:cNvSpPr>
          <p:nvPr/>
        </p:nvSpPr>
        <p:spPr bwMode="auto">
          <a:xfrm>
            <a:off x="4974007" y="4497604"/>
            <a:ext cx="4169993" cy="1875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is-IS" sz="3600" b="1" dirty="0" smtClean="0">
                <a:effectLst>
                  <a:glow rad="127000">
                    <a:schemeClr val="tx1"/>
                  </a:glow>
                </a:effectLst>
                <a:latin typeface="Arial" charset="0"/>
                <a:ea typeface="ＭＳ Ｐゴシック" charset="0"/>
                <a:cs typeface="ＭＳ Ｐゴシック" charset="0"/>
              </a:rPr>
              <a:t>God is already there!</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6223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48655"/>
            <a:ext cx="9144000" cy="769349"/>
          </a:xfrm>
          <a:solidFill>
            <a:schemeClr val="tx1"/>
          </a:solidFill>
          <a:effectLst>
            <a:outerShdw blurRad="63500" dist="35921" dir="2700000" algn="ctr" rotWithShape="0">
              <a:schemeClr val="tx2">
                <a:alpha val="74998"/>
              </a:schemeClr>
            </a:outerShdw>
          </a:effectLst>
          <a:extLst/>
        </p:spPr>
        <p:txBody>
          <a:bodyPr/>
          <a:lstStyle/>
          <a:p>
            <a:pPr>
              <a:defRPr/>
            </a:pPr>
            <a:r>
              <a:rPr lang="en-US" sz="3600" b="1" i="1" dirty="0" smtClean="0">
                <a:effectLst>
                  <a:glow rad="127000">
                    <a:schemeClr val="tx1"/>
                  </a:glow>
                </a:effectLst>
                <a:latin typeface="Arial" charset="0"/>
                <a:ea typeface="ＭＳ Ｐゴシック" charset="0"/>
                <a:cs typeface="ＭＳ Ｐゴシック" charset="0"/>
              </a:rPr>
              <a:t>—</a:t>
            </a:r>
            <a:r>
              <a:rPr lang="en-US" sz="3600" b="1" i="1" dirty="0" err="1" smtClean="0">
                <a:effectLst>
                  <a:glow rad="127000">
                    <a:schemeClr val="tx1"/>
                  </a:glow>
                </a:effectLst>
                <a:latin typeface="Arial" charset="0"/>
                <a:ea typeface="ＭＳ Ｐゴシック" charset="0"/>
                <a:cs typeface="ＭＳ Ｐゴシック" charset="0"/>
              </a:rPr>
              <a:t>Corrie</a:t>
            </a:r>
            <a:r>
              <a:rPr lang="en-US" sz="3600" b="1" i="1" dirty="0" smtClean="0">
                <a:effectLst>
                  <a:glow rad="127000">
                    <a:schemeClr val="tx1"/>
                  </a:glow>
                </a:effectLst>
                <a:latin typeface="Arial" charset="0"/>
                <a:ea typeface="ＭＳ Ｐゴシック" charset="0"/>
                <a:cs typeface="ＭＳ Ｐゴシック" charset="0"/>
              </a:rPr>
              <a:t> </a:t>
            </a:r>
            <a:r>
              <a:rPr lang="en-US" sz="3600" b="1" i="1" dirty="0" smtClean="0">
                <a:effectLst>
                  <a:glow rad="127000">
                    <a:schemeClr val="tx1"/>
                  </a:glow>
                </a:effectLst>
                <a:latin typeface="Arial" charset="0"/>
                <a:ea typeface="ＭＳ Ｐゴシック" charset="0"/>
                <a:cs typeface="ＭＳ Ｐゴシック" charset="0"/>
              </a:rPr>
              <a:t>ten </a:t>
            </a:r>
            <a:r>
              <a:rPr lang="en-US" sz="3600" b="1" i="1" dirty="0" smtClean="0">
                <a:effectLst>
                  <a:glow rad="127000">
                    <a:schemeClr val="tx1"/>
                  </a:glow>
                </a:effectLst>
                <a:latin typeface="Arial" charset="0"/>
                <a:ea typeface="ＭＳ Ｐゴシック" charset="0"/>
                <a:cs typeface="ＭＳ Ｐゴシック" charset="0"/>
              </a:rPr>
              <a:t>Boom—</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1952"/>
            <a:ext cx="9144000" cy="6015306"/>
          </a:xfrm>
          <a:prstGeom prst="rect">
            <a:avLst/>
          </a:prstGeom>
          <a:pattFill prst="sphere">
            <a:fgClr>
              <a:srgbClr val="800000"/>
            </a:fgClr>
            <a:bgClr>
              <a:schemeClr val="tx1"/>
            </a:bgClr>
          </a:patt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effectLst>
                  <a:glow rad="127000">
                    <a:schemeClr val="tx1"/>
                  </a:glow>
                </a:effectLst>
                <a:latin typeface="Arial" charset="0"/>
                <a:ea typeface="ＭＳ Ｐゴシック" charset="0"/>
                <a:cs typeface="ＭＳ Ｐゴシック" charset="0"/>
              </a:rPr>
              <a:t>WORRYING</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DOES NOT EMPTY</a:t>
            </a:r>
            <a:br>
              <a:rPr lang="en-US" b="1" dirty="0" smtClean="0">
                <a:effectLst>
                  <a:glow rad="127000">
                    <a:schemeClr val="tx1"/>
                  </a:glow>
                </a:effectLst>
                <a:latin typeface="Arial" charset="0"/>
                <a:ea typeface="ＭＳ Ｐゴシック" charset="0"/>
                <a:cs typeface="ＭＳ Ｐゴシック" charset="0"/>
              </a:rPr>
            </a:br>
            <a:r>
              <a:rPr lang="en-US" sz="7200" b="1" dirty="0" smtClean="0">
                <a:effectLst>
                  <a:glow rad="127000">
                    <a:schemeClr val="tx1"/>
                  </a:glow>
                </a:effectLst>
                <a:latin typeface="Arial" charset="0"/>
                <a:ea typeface="ＭＳ Ｐゴシック" charset="0"/>
                <a:cs typeface="ＭＳ Ｐゴシック" charset="0"/>
              </a:rPr>
              <a:t>TOMORROW</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OF ITS TROUBLES</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 • • • • • • • •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IT EMPTIES TODAY OF ITS</a:t>
            </a:r>
            <a:br>
              <a:rPr lang="en-US" b="1" dirty="0" smtClean="0">
                <a:effectLst>
                  <a:glow rad="127000">
                    <a:schemeClr val="tx1"/>
                  </a:glow>
                </a:effectLst>
                <a:latin typeface="Arial" charset="0"/>
                <a:ea typeface="ＭＳ Ｐゴシック" charset="0"/>
                <a:cs typeface="ＭＳ Ｐゴシック" charset="0"/>
              </a:rPr>
            </a:br>
            <a:r>
              <a:rPr lang="en-US" sz="6600" b="1" dirty="0" smtClean="0">
                <a:effectLst>
                  <a:glow rad="127000">
                    <a:schemeClr val="tx1"/>
                  </a:glow>
                </a:effectLst>
                <a:latin typeface="Arial" charset="0"/>
                <a:ea typeface="ＭＳ Ｐゴシック" charset="0"/>
                <a:cs typeface="ＭＳ Ｐゴシック" charset="0"/>
              </a:rPr>
              <a:t>STRENGTH</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7105106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37460" y="0"/>
            <a:ext cx="6606540" cy="6858000"/>
          </a:xfrm>
          <a:prstGeom prst="rect">
            <a:avLst/>
          </a:prstGeom>
        </p:spPr>
      </p:pic>
      <p:sp>
        <p:nvSpPr>
          <p:cNvPr id="900098" name="Rectangle 2"/>
          <p:cNvSpPr>
            <a:spLocks noGrp="1" noChangeArrowheads="1"/>
          </p:cNvSpPr>
          <p:nvPr>
            <p:ph type="ctrTitle"/>
          </p:nvPr>
        </p:nvSpPr>
        <p:spPr>
          <a:xfrm rot="16200000">
            <a:off x="-2158432" y="2162108"/>
            <a:ext cx="6858000" cy="2533784"/>
          </a:xfrm>
          <a:effectLst>
            <a:outerShdw blurRad="63500" dist="35921" dir="2700000" algn="ctr" rotWithShape="0">
              <a:schemeClr val="tx2">
                <a:alpha val="74998"/>
              </a:schemeClr>
            </a:outerShdw>
          </a:effectLst>
          <a:extLst/>
        </p:spPr>
        <p:txBody>
          <a:bodyPr/>
          <a:lstStyle/>
          <a:p>
            <a:pPr>
              <a:defRPr/>
            </a:pPr>
            <a:r>
              <a:rPr lang="en-US" sz="6000" b="1" dirty="0" smtClean="0">
                <a:effectLst>
                  <a:glow rad="127000">
                    <a:schemeClr val="tx1"/>
                  </a:glow>
                </a:effectLst>
                <a:latin typeface="Arial" charset="0"/>
                <a:ea typeface="ＭＳ Ｐゴシック" charset="0"/>
                <a:cs typeface="ＭＳ Ｐゴシック" charset="0"/>
              </a:rPr>
              <a:t>How can you be free from </a:t>
            </a:r>
            <a:r>
              <a:rPr lang="en-US" sz="6000" b="1" dirty="0" smtClean="0">
                <a:solidFill>
                  <a:srgbClr val="FFFF00"/>
                </a:solidFill>
                <a:effectLst>
                  <a:glow rad="127000">
                    <a:schemeClr val="tx1"/>
                  </a:glow>
                </a:effectLst>
                <a:latin typeface="Arial" charset="0"/>
                <a:ea typeface="ＭＳ Ｐゴシック" charset="0"/>
                <a:cs typeface="ＭＳ Ｐゴシック" charset="0"/>
              </a:rPr>
              <a:t>worry</a:t>
            </a:r>
            <a:r>
              <a:rPr lang="en-US" sz="6000" b="1" dirty="0" smtClean="0">
                <a:effectLst>
                  <a:glow rad="127000">
                    <a:schemeClr val="tx1"/>
                  </a:glow>
                </a:effectLst>
                <a:latin typeface="Arial" charset="0"/>
                <a:ea typeface="ＭＳ Ｐゴシック" charset="0"/>
                <a:cs typeface="ＭＳ Ｐゴシック" charset="0"/>
              </a:rPr>
              <a:t>?</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018130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glass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35000" y="317500"/>
            <a:ext cx="7874000" cy="6223000"/>
          </a:xfrm>
          <a:prstGeom prst="rect">
            <a:avLst/>
          </a:prstGeom>
        </p:spPr>
      </p:pic>
    </p:spTree>
    <p:extLst>
      <p:ext uri="{BB962C8B-B14F-4D97-AF65-F5344CB8AC3E}">
        <p14:creationId xmlns:p14="http://schemas.microsoft.com/office/powerpoint/2010/main" val="164198199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69639"/>
            <a:ext cx="9144000" cy="4689231"/>
          </a:xfrm>
          <a:prstGeom prst="rect">
            <a:avLst/>
          </a:prstGeom>
        </p:spPr>
      </p:pic>
      <p:sp>
        <p:nvSpPr>
          <p:cNvPr id="900098" name="Rectangle 2"/>
          <p:cNvSpPr>
            <a:spLocks noGrp="1" noChangeArrowheads="1"/>
          </p:cNvSpPr>
          <p:nvPr>
            <p:ph type="ctrTitle"/>
          </p:nvPr>
        </p:nvSpPr>
        <p:spPr>
          <a:xfrm>
            <a:off x="0" y="5963725"/>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41321"/>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Replace worry with </a:t>
            </a:r>
            <a:r>
              <a:rPr lang="en-US" sz="5400" b="1" dirty="0" smtClean="0">
                <a:solidFill>
                  <a:srgbClr val="FFFF00"/>
                </a:solidFill>
                <a:effectLst>
                  <a:glow rad="127000">
                    <a:schemeClr val="tx1"/>
                  </a:glow>
                </a:effectLst>
                <a:latin typeface="Arial" charset="0"/>
                <a:ea typeface="ＭＳ Ｐゴシック" charset="0"/>
                <a:cs typeface="ＭＳ Ｐゴシック" charset="0"/>
              </a:rPr>
              <a:t>trust</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155262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Realize that God </a:t>
            </a:r>
            <a:r>
              <a:rPr lang="en-US" sz="4800" b="1" dirty="0">
                <a:solidFill>
                  <a:srgbClr val="FFFF00"/>
                </a:solidFill>
                <a:effectLst>
                  <a:glow rad="127000">
                    <a:schemeClr val="tx1"/>
                  </a:glow>
                </a:effectLst>
                <a:latin typeface="Arial" charset="0"/>
                <a:ea typeface="ＭＳ Ｐゴシック" charset="0"/>
                <a:cs typeface="ＭＳ Ｐゴシック" charset="0"/>
              </a:rPr>
              <a:t>feeds</a:t>
            </a:r>
            <a:r>
              <a:rPr lang="en-US" sz="4800" b="1" dirty="0">
                <a:effectLst>
                  <a:glow rad="127000">
                    <a:schemeClr val="tx1"/>
                  </a:glow>
                </a:effectLst>
                <a:latin typeface="Arial" charset="0"/>
                <a:ea typeface="ＭＳ Ｐゴシック" charset="0"/>
                <a:cs typeface="ＭＳ Ｐゴシック" charset="0"/>
              </a:rPr>
              <a:t> you while worry </a:t>
            </a:r>
            <a:r>
              <a:rPr lang="en-US" sz="4800" b="1" dirty="0" smtClean="0">
                <a:effectLst>
                  <a:glow rad="127000">
                    <a:schemeClr val="tx1"/>
                  </a:glow>
                </a:effectLst>
                <a:latin typeface="Arial" charset="0"/>
                <a:ea typeface="ＭＳ Ｐゴシック" charset="0"/>
                <a:cs typeface="ＭＳ Ｐゴシック" charset="0"/>
              </a:rPr>
              <a:t>eats you up </a:t>
            </a:r>
            <a:r>
              <a:rPr lang="en-US" sz="4800" b="1" dirty="0">
                <a:effectLst>
                  <a:glow rad="127000">
                    <a:schemeClr val="tx1"/>
                  </a:glow>
                </a:effectLst>
                <a:latin typeface="Arial" charset="0"/>
                <a:ea typeface="ＭＳ Ｐゴシック" charset="0"/>
                <a:cs typeface="ＭＳ Ｐゴシック" charset="0"/>
              </a:rPr>
              <a:t>(6:25-27). </a:t>
            </a:r>
          </a:p>
        </p:txBody>
      </p:sp>
      <p:pic>
        <p:nvPicPr>
          <p:cNvPr id="2" name="Picture 1"/>
          <p:cNvPicPr>
            <a:picLocks noChangeAspect="1"/>
          </p:cNvPicPr>
          <p:nvPr/>
        </p:nvPicPr>
        <p:blipFill rotWithShape="1">
          <a:blip r:embed="rId3"/>
          <a:srcRect l="15972"/>
          <a:stretch/>
        </p:blipFill>
        <p:spPr>
          <a:xfrm>
            <a:off x="0" y="2565400"/>
            <a:ext cx="7683500" cy="4292600"/>
          </a:xfrm>
          <a:prstGeom prst="rect">
            <a:avLst/>
          </a:prstGeom>
        </p:spPr>
      </p:pic>
      <p:pic>
        <p:nvPicPr>
          <p:cNvPr id="3" name="Picture 2"/>
          <p:cNvPicPr>
            <a:picLocks noChangeAspect="1"/>
          </p:cNvPicPr>
          <p:nvPr/>
        </p:nvPicPr>
        <p:blipFill>
          <a:blip r:embed="rId4"/>
          <a:stretch>
            <a:fillRect/>
          </a:stretch>
        </p:blipFill>
        <p:spPr>
          <a:xfrm>
            <a:off x="5894448" y="2565400"/>
            <a:ext cx="3249551" cy="4342384"/>
          </a:xfrm>
          <a:prstGeom prst="rect">
            <a:avLst/>
          </a:prstGeom>
        </p:spPr>
      </p:pic>
    </p:spTree>
    <p:extLst>
      <p:ext uri="{BB962C8B-B14F-4D97-AF65-F5344CB8AC3E}">
        <p14:creationId xmlns:p14="http://schemas.microsoft.com/office/powerpoint/2010/main" val="3518831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445392"/>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effectLst>
                  <a:glow rad="127000">
                    <a:schemeClr val="tx1"/>
                  </a:glow>
                </a:effectLst>
                <a:latin typeface="Arial" charset="0"/>
                <a:ea typeface="ＭＳ Ｐゴシック" charset="0"/>
                <a:cs typeface="ＭＳ Ｐゴシック" charset="0"/>
              </a:rPr>
              <a:t>Realize that God </a:t>
            </a:r>
            <a:r>
              <a:rPr lang="en-US" sz="4800" b="1" dirty="0">
                <a:solidFill>
                  <a:srgbClr val="FFFF00"/>
                </a:solidFill>
                <a:effectLst>
                  <a:glow rad="127000">
                    <a:schemeClr val="tx1"/>
                  </a:glow>
                </a:effectLst>
                <a:latin typeface="Arial" charset="0"/>
                <a:ea typeface="ＭＳ Ｐゴシック" charset="0"/>
                <a:cs typeface="ＭＳ Ｐゴシック" charset="0"/>
              </a:rPr>
              <a:t>clothes</a:t>
            </a:r>
            <a:r>
              <a:rPr lang="en-US" sz="4800" b="1" dirty="0">
                <a:effectLst>
                  <a:glow rad="127000">
                    <a:schemeClr val="tx1"/>
                  </a:glow>
                </a:effectLst>
                <a:latin typeface="Arial" charset="0"/>
                <a:ea typeface="ＭＳ Ｐゴシック" charset="0"/>
                <a:cs typeface="ＭＳ Ｐゴシック" charset="0"/>
              </a:rPr>
              <a:t> nature without </a:t>
            </a:r>
            <a:r>
              <a:rPr lang="en-US" sz="4800" b="1" dirty="0" smtClean="0">
                <a:effectLst>
                  <a:glow rad="127000">
                    <a:schemeClr val="tx1"/>
                  </a:glow>
                </a:effectLst>
                <a:latin typeface="Arial" charset="0"/>
                <a:ea typeface="ＭＳ Ｐゴシック" charset="0"/>
                <a:cs typeface="ＭＳ Ｐゴシック" charset="0"/>
              </a:rPr>
              <a:t>nature worrying </a:t>
            </a:r>
            <a:r>
              <a:rPr lang="en-US" sz="4800" b="1" dirty="0">
                <a:effectLst>
                  <a:glow rad="127000">
                    <a:schemeClr val="tx1"/>
                  </a:glow>
                </a:effectLst>
                <a:latin typeface="Arial" charset="0"/>
                <a:ea typeface="ＭＳ Ｐゴシック" charset="0"/>
                <a:cs typeface="ＭＳ Ｐゴシック" charset="0"/>
              </a:rPr>
              <a:t>(6:28-30). </a:t>
            </a:r>
          </a:p>
        </p:txBody>
      </p:sp>
      <p:pic>
        <p:nvPicPr>
          <p:cNvPr id="2" name="Picture 1"/>
          <p:cNvPicPr>
            <a:picLocks noChangeAspect="1"/>
          </p:cNvPicPr>
          <p:nvPr/>
        </p:nvPicPr>
        <p:blipFill rotWithShape="1">
          <a:blip r:embed="rId3"/>
          <a:srcRect l="2661" t="4357" r="3065" b="4693"/>
          <a:stretch/>
        </p:blipFill>
        <p:spPr>
          <a:xfrm>
            <a:off x="728605" y="2599281"/>
            <a:ext cx="7696763" cy="4239602"/>
          </a:xfrm>
          <a:prstGeom prst="rect">
            <a:avLst/>
          </a:prstGeom>
        </p:spPr>
      </p:pic>
    </p:spTree>
    <p:extLst>
      <p:ext uri="{BB962C8B-B14F-4D97-AF65-F5344CB8AC3E}">
        <p14:creationId xmlns:p14="http://schemas.microsoft.com/office/powerpoint/2010/main" val="32830876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76451"/>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III. </a:t>
            </a:r>
            <a:r>
              <a:rPr lang="en-US" sz="4800" b="1" dirty="0">
                <a:effectLst>
                  <a:glow rad="127000">
                    <a:schemeClr val="tx1"/>
                  </a:glow>
                </a:effectLst>
                <a:latin typeface="Arial" charset="0"/>
                <a:ea typeface="ＭＳ Ｐゴシック" charset="0"/>
                <a:cs typeface="ＭＳ Ｐゴシック" charset="0"/>
              </a:rPr>
              <a:t>Trust God that </a:t>
            </a:r>
            <a:r>
              <a:rPr lang="en-US" sz="4800" b="1" dirty="0" smtClean="0">
                <a:effectLst>
                  <a:glow rad="127000">
                    <a:schemeClr val="tx1"/>
                  </a:glow>
                </a:effectLst>
                <a:latin typeface="Arial" charset="0"/>
                <a:ea typeface="ＭＳ Ｐゴシック" charset="0"/>
                <a:cs typeface="ＭＳ Ｐゴシック" charset="0"/>
              </a:rPr>
              <a:t>you</a:t>
            </a:r>
            <a:r>
              <a:rPr lang="uk-UA" sz="4800" b="1" dirty="0" smtClean="0">
                <a:effectLst>
                  <a:glow rad="127000">
                    <a:schemeClr val="tx1"/>
                  </a:glow>
                </a:effectLst>
                <a:latin typeface="Arial" charset="0"/>
                <a:ea typeface="ＭＳ Ｐゴシック" charset="0"/>
                <a:cs typeface="ＭＳ Ｐゴシック" charset="0"/>
              </a:rPr>
              <a:t>'</a:t>
            </a:r>
            <a:r>
              <a:rPr lang="en-US" sz="4800" b="1" dirty="0" err="1" smtClean="0">
                <a:effectLst>
                  <a:glow rad="127000">
                    <a:schemeClr val="tx1"/>
                  </a:glow>
                </a:effectLst>
                <a:latin typeface="Arial" charset="0"/>
                <a:ea typeface="ＭＳ Ｐゴシック" charset="0"/>
                <a:cs typeface="ＭＳ Ｐゴシック" charset="0"/>
              </a:rPr>
              <a:t>ll</a:t>
            </a:r>
            <a:r>
              <a:rPr lang="en-US" sz="4800" b="1" dirty="0" smtClean="0">
                <a:effectLst>
                  <a:glow rad="127000">
                    <a:schemeClr val="tx1"/>
                  </a:glow>
                </a:effectLst>
                <a:latin typeface="Arial" charset="0"/>
                <a:ea typeface="ＭＳ Ｐゴシック" charset="0"/>
                <a:cs typeface="ＭＳ Ｐゴシック" charset="0"/>
              </a:rPr>
              <a:t> </a:t>
            </a:r>
            <a:r>
              <a:rPr lang="en-US" sz="4800" b="1" dirty="0">
                <a:solidFill>
                  <a:srgbClr val="FFFF00"/>
                </a:solidFill>
                <a:effectLst>
                  <a:glow rad="127000">
                    <a:schemeClr val="tx1"/>
                  </a:glow>
                </a:effectLst>
                <a:latin typeface="Arial" charset="0"/>
                <a:ea typeface="ＭＳ Ｐゴシック" charset="0"/>
                <a:cs typeface="ＭＳ Ｐゴシック" charset="0"/>
              </a:rPr>
              <a:t>rule</a:t>
            </a:r>
            <a:r>
              <a:rPr lang="en-US" sz="4800" b="1" dirty="0">
                <a:effectLst>
                  <a:glow rad="127000">
                    <a:schemeClr val="tx1"/>
                  </a:glow>
                </a:effectLst>
                <a:latin typeface="Arial" charset="0"/>
                <a:ea typeface="ＭＳ Ｐゴシック" charset="0"/>
                <a:cs typeface="ＭＳ Ｐゴシック" charset="0"/>
              </a:rPr>
              <a:t> with Jesus (6:31-34). </a:t>
            </a:r>
          </a:p>
        </p:txBody>
      </p:sp>
      <p:pic>
        <p:nvPicPr>
          <p:cNvPr id="2" name="Picture 1"/>
          <p:cNvPicPr>
            <a:picLocks noChangeAspect="1"/>
          </p:cNvPicPr>
          <p:nvPr/>
        </p:nvPicPr>
        <p:blipFill>
          <a:blip r:embed="rId3"/>
          <a:stretch>
            <a:fillRect/>
          </a:stretch>
        </p:blipFill>
        <p:spPr>
          <a:xfrm>
            <a:off x="0" y="1616774"/>
            <a:ext cx="9144000" cy="5147035"/>
          </a:xfrm>
          <a:prstGeom prst="rect">
            <a:avLst/>
          </a:prstGeom>
        </p:spPr>
      </p:pic>
    </p:spTree>
    <p:extLst>
      <p:ext uri="{BB962C8B-B14F-4D97-AF65-F5344CB8AC3E}">
        <p14:creationId xmlns:p14="http://schemas.microsoft.com/office/powerpoint/2010/main" val="14848097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ru-RU"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Don</a:t>
            </a:r>
            <a:r>
              <a:rPr lang="uk-UA"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t </a:t>
            </a:r>
            <a:r>
              <a:rPr lang="en-US" sz="5400" b="1" dirty="0" smtClean="0">
                <a:effectLst>
                  <a:glow rad="127000">
                    <a:schemeClr val="tx1"/>
                  </a:glow>
                </a:effectLst>
                <a:latin typeface="Arial" charset="0"/>
                <a:ea typeface="ＭＳ Ｐゴシック" charset="0"/>
                <a:cs typeface="ＭＳ Ｐゴシック" charset="0"/>
              </a:rPr>
              <a:t>worry</a:t>
            </a:r>
            <a:r>
              <a:rPr lang="en-US" sz="5400" b="1" dirty="0" smtClean="0">
                <a:effectLst>
                  <a:glow rad="127000">
                    <a:schemeClr val="tx1"/>
                  </a:glow>
                </a:effectLst>
                <a:latin typeface="Arial" charset="0"/>
                <a:ea typeface="ＭＳ Ｐゴシック" charset="0"/>
                <a:cs typeface="ＭＳ Ｐゴシック" charset="0"/>
              </a:rPr>
              <a:t>.</a:t>
            </a:r>
            <a:r>
              <a:rPr lang="ru-RU"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r="6334"/>
          <a:stretch/>
        </p:blipFill>
        <p:spPr>
          <a:xfrm>
            <a:off x="0" y="0"/>
            <a:ext cx="9144000" cy="6858000"/>
          </a:xfrm>
          <a:prstGeom prst="rect">
            <a:avLst/>
          </a:prstGeom>
        </p:spPr>
      </p:pic>
      <p:sp>
        <p:nvSpPr>
          <p:cNvPr id="4" name="Rectangle 2"/>
          <p:cNvSpPr txBox="1">
            <a:spLocks noChangeArrowheads="1"/>
          </p:cNvSpPr>
          <p:nvPr/>
        </p:nvSpPr>
        <p:spPr bwMode="auto">
          <a:xfrm>
            <a:off x="0" y="5870211"/>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Verses 25, 31, 34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9516560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Worry.</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87400" y="114300"/>
            <a:ext cx="7556500" cy="6616700"/>
          </a:xfrm>
          <a:prstGeom prst="rect">
            <a:avLst/>
          </a:prstGeom>
        </p:spPr>
      </p:pic>
    </p:spTree>
    <p:extLst>
      <p:ext uri="{BB962C8B-B14F-4D97-AF65-F5344CB8AC3E}">
        <p14:creationId xmlns:p14="http://schemas.microsoft.com/office/powerpoint/2010/main" val="112772753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Worry Flow Chart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5400" y="279400"/>
            <a:ext cx="9080500" cy="6286500"/>
          </a:xfrm>
          <a:prstGeom prst="rect">
            <a:avLst/>
          </a:prstGeom>
        </p:spPr>
      </p:pic>
      <p:pic>
        <p:nvPicPr>
          <p:cNvPr id="4" name="Picture 3"/>
          <p:cNvPicPr>
            <a:picLocks noChangeAspect="1"/>
          </p:cNvPicPr>
          <p:nvPr/>
        </p:nvPicPr>
        <p:blipFill>
          <a:blip r:embed="rId5"/>
          <a:stretch>
            <a:fillRect/>
          </a:stretch>
        </p:blipFill>
        <p:spPr>
          <a:xfrm>
            <a:off x="21165" y="0"/>
            <a:ext cx="8878119" cy="6858000"/>
          </a:xfrm>
          <a:prstGeom prst="rect">
            <a:avLst/>
          </a:prstGeom>
        </p:spPr>
      </p:pic>
      <p:sp>
        <p:nvSpPr>
          <p:cNvPr id="3" name="Rounded Rectangle 2"/>
          <p:cNvSpPr/>
          <p:nvPr/>
        </p:nvSpPr>
        <p:spPr bwMode="auto">
          <a:xfrm>
            <a:off x="3786360" y="772320"/>
            <a:ext cx="3116103" cy="1352199"/>
          </a:xfrm>
          <a:prstGeom prst="roundRect">
            <a:avLst/>
          </a:prstGeom>
          <a:solidFill>
            <a:srgbClr val="00009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5" name="TextBox 4"/>
          <p:cNvSpPr txBox="1"/>
          <p:nvPr/>
        </p:nvSpPr>
        <p:spPr>
          <a:xfrm>
            <a:off x="3868672" y="1035042"/>
            <a:ext cx="2869167" cy="830997"/>
          </a:xfrm>
          <a:prstGeom prst="rect">
            <a:avLst/>
          </a:prstGeom>
          <a:noFill/>
        </p:spPr>
        <p:txBody>
          <a:bodyPr wrap="square" rtlCol="0">
            <a:spAutoFit/>
          </a:bodyPr>
          <a:lstStyle/>
          <a:p>
            <a:pPr algn="ctr"/>
            <a:r>
              <a:rPr lang="en-US" sz="2400" b="1" dirty="0" smtClean="0">
                <a:solidFill>
                  <a:schemeClr val="bg1"/>
                </a:solidFill>
                <a:latin typeface="Arial"/>
                <a:cs typeface="Arial"/>
              </a:rPr>
              <a:t>Is there anything I can do about it?</a:t>
            </a:r>
            <a:endParaRPr lang="en-US" sz="2400" b="1" dirty="0">
              <a:solidFill>
                <a:schemeClr val="bg1"/>
              </a:solidFill>
              <a:latin typeface="Arial"/>
              <a:cs typeface="Arial"/>
            </a:endParaRPr>
          </a:p>
        </p:txBody>
      </p:sp>
      <p:sp>
        <p:nvSpPr>
          <p:cNvPr id="8" name="Rounded Rectangle 7"/>
          <p:cNvSpPr/>
          <p:nvPr/>
        </p:nvSpPr>
        <p:spPr bwMode="auto">
          <a:xfrm>
            <a:off x="2069564" y="2677157"/>
            <a:ext cx="3116103" cy="1352199"/>
          </a:xfrm>
          <a:prstGeom prst="roundRect">
            <a:avLst/>
          </a:prstGeom>
          <a:solidFill>
            <a:srgbClr val="00009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TextBox 8"/>
          <p:cNvSpPr txBox="1"/>
          <p:nvPr/>
        </p:nvSpPr>
        <p:spPr>
          <a:xfrm>
            <a:off x="2151876" y="2759465"/>
            <a:ext cx="2869167" cy="1200328"/>
          </a:xfrm>
          <a:prstGeom prst="rect">
            <a:avLst/>
          </a:prstGeom>
          <a:noFill/>
        </p:spPr>
        <p:txBody>
          <a:bodyPr wrap="square" rtlCol="0">
            <a:spAutoFit/>
          </a:bodyPr>
          <a:lstStyle/>
          <a:p>
            <a:pPr algn="ctr"/>
            <a:r>
              <a:rPr lang="en-US" sz="2400" b="1" dirty="0" smtClean="0">
                <a:solidFill>
                  <a:schemeClr val="bg1"/>
                </a:solidFill>
                <a:latin typeface="Arial"/>
                <a:cs typeface="Arial"/>
              </a:rPr>
              <a:t>YES</a:t>
            </a:r>
            <a:br>
              <a:rPr lang="en-US" sz="2400" b="1" dirty="0" smtClean="0">
                <a:solidFill>
                  <a:schemeClr val="bg1"/>
                </a:solidFill>
                <a:latin typeface="Arial"/>
                <a:cs typeface="Arial"/>
              </a:rPr>
            </a:br>
            <a:r>
              <a:rPr lang="en-US" sz="2400" b="1" dirty="0" smtClean="0">
                <a:solidFill>
                  <a:schemeClr val="bg1"/>
                </a:solidFill>
                <a:latin typeface="Arial"/>
                <a:cs typeface="Arial"/>
              </a:rPr>
              <a:t>Can I do anything right now?</a:t>
            </a:r>
            <a:endParaRPr lang="en-US" sz="2400" b="1" dirty="0">
              <a:solidFill>
                <a:schemeClr val="bg1"/>
              </a:solidFill>
              <a:latin typeface="Arial"/>
              <a:cs typeface="Arial"/>
            </a:endParaRPr>
          </a:p>
        </p:txBody>
      </p:sp>
      <p:sp>
        <p:nvSpPr>
          <p:cNvPr id="10" name="Rounded Rectangle 9"/>
          <p:cNvSpPr/>
          <p:nvPr/>
        </p:nvSpPr>
        <p:spPr bwMode="auto">
          <a:xfrm>
            <a:off x="5522641" y="2662661"/>
            <a:ext cx="3116103" cy="1352199"/>
          </a:xfrm>
          <a:prstGeom prst="roundRect">
            <a:avLst/>
          </a:prstGeom>
          <a:solidFill>
            <a:srgbClr val="00009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1" name="TextBox 10"/>
          <p:cNvSpPr txBox="1"/>
          <p:nvPr/>
        </p:nvSpPr>
        <p:spPr>
          <a:xfrm>
            <a:off x="5604953" y="2744969"/>
            <a:ext cx="2869167" cy="830997"/>
          </a:xfrm>
          <a:prstGeom prst="rect">
            <a:avLst/>
          </a:prstGeom>
          <a:noFill/>
        </p:spPr>
        <p:txBody>
          <a:bodyPr wrap="square" rtlCol="0">
            <a:spAutoFit/>
          </a:bodyPr>
          <a:lstStyle/>
          <a:p>
            <a:pPr algn="ctr"/>
            <a:r>
              <a:rPr lang="en-US" sz="2400" b="1" dirty="0" smtClean="0">
                <a:solidFill>
                  <a:schemeClr val="bg1"/>
                </a:solidFill>
                <a:latin typeface="Arial"/>
                <a:cs typeface="Arial"/>
              </a:rPr>
              <a:t>NO</a:t>
            </a:r>
            <a:br>
              <a:rPr lang="en-US" sz="2400" b="1" dirty="0" smtClean="0">
                <a:solidFill>
                  <a:schemeClr val="bg1"/>
                </a:solidFill>
                <a:latin typeface="Arial"/>
                <a:cs typeface="Arial"/>
              </a:rPr>
            </a:br>
            <a:r>
              <a:rPr lang="en-US" sz="2400" b="1" dirty="0" smtClean="0">
                <a:solidFill>
                  <a:schemeClr val="bg1"/>
                </a:solidFill>
                <a:latin typeface="Arial"/>
                <a:cs typeface="Arial"/>
              </a:rPr>
              <a:t>Let it go.</a:t>
            </a:r>
            <a:endParaRPr lang="en-US" sz="2400" b="1" dirty="0">
              <a:solidFill>
                <a:schemeClr val="bg1"/>
              </a:solidFill>
              <a:latin typeface="Arial"/>
              <a:cs typeface="Arial"/>
            </a:endParaRPr>
          </a:p>
        </p:txBody>
      </p:sp>
      <p:sp>
        <p:nvSpPr>
          <p:cNvPr id="12" name="Rounded Rectangle 11"/>
          <p:cNvSpPr/>
          <p:nvPr/>
        </p:nvSpPr>
        <p:spPr bwMode="auto">
          <a:xfrm>
            <a:off x="281945" y="4577640"/>
            <a:ext cx="3116103" cy="1655998"/>
          </a:xfrm>
          <a:prstGeom prst="roundRect">
            <a:avLst/>
          </a:prstGeom>
          <a:solidFill>
            <a:srgbClr val="00009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3" name="TextBox 12"/>
          <p:cNvSpPr txBox="1"/>
          <p:nvPr/>
        </p:nvSpPr>
        <p:spPr>
          <a:xfrm>
            <a:off x="364257" y="4659950"/>
            <a:ext cx="2869167" cy="1569660"/>
          </a:xfrm>
          <a:prstGeom prst="rect">
            <a:avLst/>
          </a:prstGeom>
          <a:noFill/>
        </p:spPr>
        <p:txBody>
          <a:bodyPr wrap="square" rtlCol="0">
            <a:spAutoFit/>
          </a:bodyPr>
          <a:lstStyle/>
          <a:p>
            <a:pPr algn="ctr"/>
            <a:r>
              <a:rPr lang="en-US" sz="2400" b="1" dirty="0" smtClean="0">
                <a:solidFill>
                  <a:schemeClr val="bg1"/>
                </a:solidFill>
                <a:latin typeface="Arial"/>
                <a:cs typeface="Arial"/>
              </a:rPr>
              <a:t>YES</a:t>
            </a:r>
            <a:br>
              <a:rPr lang="en-US" sz="2400" b="1" dirty="0" smtClean="0">
                <a:solidFill>
                  <a:schemeClr val="bg1"/>
                </a:solidFill>
                <a:latin typeface="Arial"/>
                <a:cs typeface="Arial"/>
              </a:rPr>
            </a:br>
            <a:r>
              <a:rPr lang="en-US" sz="2400" b="1" dirty="0" smtClean="0">
                <a:solidFill>
                  <a:schemeClr val="bg1"/>
                </a:solidFill>
                <a:latin typeface="Arial"/>
                <a:cs typeface="Arial"/>
              </a:rPr>
              <a:t>Then, Do It!</a:t>
            </a:r>
            <a:br>
              <a:rPr lang="en-US" sz="2400" b="1" dirty="0" smtClean="0">
                <a:solidFill>
                  <a:schemeClr val="bg1"/>
                </a:solidFill>
                <a:latin typeface="Arial"/>
                <a:cs typeface="Arial"/>
              </a:rPr>
            </a:br>
            <a:r>
              <a:rPr lang="en-US" sz="2400" b="1" dirty="0" smtClean="0">
                <a:solidFill>
                  <a:schemeClr val="bg1"/>
                </a:solidFill>
                <a:latin typeface="Arial"/>
                <a:cs typeface="Arial"/>
              </a:rPr>
              <a:t>(the sooner, the better)</a:t>
            </a:r>
            <a:endParaRPr lang="en-US" sz="2400" b="1" dirty="0">
              <a:solidFill>
                <a:schemeClr val="bg1"/>
              </a:solidFill>
              <a:latin typeface="Arial"/>
              <a:cs typeface="Arial"/>
            </a:endParaRPr>
          </a:p>
        </p:txBody>
      </p:sp>
      <p:sp>
        <p:nvSpPr>
          <p:cNvPr id="14" name="Rounded Rectangle 13"/>
          <p:cNvSpPr/>
          <p:nvPr/>
        </p:nvSpPr>
        <p:spPr bwMode="auto">
          <a:xfrm>
            <a:off x="3786360" y="4581668"/>
            <a:ext cx="3116103" cy="1655998"/>
          </a:xfrm>
          <a:prstGeom prst="roundRect">
            <a:avLst/>
          </a:prstGeom>
          <a:solidFill>
            <a:srgbClr val="00009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TextBox 14"/>
          <p:cNvSpPr txBox="1"/>
          <p:nvPr/>
        </p:nvSpPr>
        <p:spPr>
          <a:xfrm>
            <a:off x="3868672" y="4663978"/>
            <a:ext cx="2869167" cy="1569660"/>
          </a:xfrm>
          <a:prstGeom prst="rect">
            <a:avLst/>
          </a:prstGeom>
          <a:noFill/>
        </p:spPr>
        <p:txBody>
          <a:bodyPr wrap="square" rtlCol="0">
            <a:spAutoFit/>
          </a:bodyPr>
          <a:lstStyle/>
          <a:p>
            <a:pPr algn="ctr"/>
            <a:r>
              <a:rPr lang="en-US" sz="2400" b="1" dirty="0" smtClean="0">
                <a:solidFill>
                  <a:schemeClr val="bg1"/>
                </a:solidFill>
                <a:latin typeface="Arial"/>
                <a:cs typeface="Arial"/>
              </a:rPr>
              <a:t>NO</a:t>
            </a:r>
            <a:br>
              <a:rPr lang="en-US" sz="2400" b="1" dirty="0" smtClean="0">
                <a:solidFill>
                  <a:schemeClr val="bg1"/>
                </a:solidFill>
                <a:latin typeface="Arial"/>
                <a:cs typeface="Arial"/>
              </a:rPr>
            </a:br>
            <a:r>
              <a:rPr lang="en-US" sz="2400" b="1" dirty="0" smtClean="0">
                <a:solidFill>
                  <a:schemeClr val="bg1"/>
                </a:solidFill>
                <a:latin typeface="Arial"/>
                <a:cs typeface="Arial"/>
              </a:rPr>
              <a:t>When can I?</a:t>
            </a:r>
            <a:br>
              <a:rPr lang="en-US" sz="2400" b="1" dirty="0" smtClean="0">
                <a:solidFill>
                  <a:schemeClr val="bg1"/>
                </a:solidFill>
                <a:latin typeface="Arial"/>
                <a:cs typeface="Arial"/>
              </a:rPr>
            </a:br>
            <a:r>
              <a:rPr lang="en-US" sz="2400" b="1" dirty="0" smtClean="0">
                <a:solidFill>
                  <a:schemeClr val="bg1"/>
                </a:solidFill>
                <a:latin typeface="Arial"/>
                <a:cs typeface="Arial"/>
              </a:rPr>
              <a:t>(Let it go until then, then do it!)</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92152844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268" y="-41642"/>
            <a:ext cx="9477618" cy="7141690"/>
          </a:xfrm>
          <a:prstGeom prst="rect">
            <a:avLst/>
          </a:prstGeom>
        </p:spPr>
      </p:pic>
      <p:sp>
        <p:nvSpPr>
          <p:cNvPr id="900098" name="Rectangle 2"/>
          <p:cNvSpPr>
            <a:spLocks noGrp="1" noChangeArrowheads="1"/>
          </p:cNvSpPr>
          <p:nvPr>
            <p:ph type="ctrTitle"/>
          </p:nvPr>
        </p:nvSpPr>
        <p:spPr>
          <a:xfrm>
            <a:off x="0" y="1723386"/>
            <a:ext cx="4903453" cy="3556069"/>
          </a:xfrm>
          <a:solidFill>
            <a:schemeClr val="tx1"/>
          </a:solidFill>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I am too positive to be doubtful, too optimistic to be fearful and too determined to be defeated.</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036617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041234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a:t>
            </a:r>
            <a:r>
              <a:rPr lang="en-US" sz="2800" b="1" dirty="0"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1536540"/>
            <a:ext cx="9144000" cy="68580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3200" b="1" dirty="0" smtClean="0">
                <a:solidFill>
                  <a:srgbClr val="FFFFFF"/>
                </a:solidFill>
                <a:latin typeface="Arial" charset="0"/>
                <a:ea typeface="ＭＳ Ｐゴシック" charset="0"/>
              </a:rPr>
              <a:t>Listen to this message at cicfamily.com</a:t>
            </a:r>
            <a:endParaRPr lang="en-US" sz="11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57" y="2050034"/>
            <a:ext cx="9144000" cy="1632966"/>
          </a:xfrm>
          <a:effectLst>
            <a:outerShdw blurRad="63500" dist="35921" dir="2700000" algn="ctr" rotWithShape="0">
              <a:schemeClr val="tx2">
                <a:alpha val="74998"/>
              </a:schemeClr>
            </a:outerShdw>
          </a:effectLst>
          <a:extLst/>
        </p:spPr>
        <p:txBody>
          <a:bodyPr anchor="t"/>
          <a:lstStyle/>
          <a:p>
            <a:pPr>
              <a:defRPr/>
            </a:pPr>
            <a:r>
              <a:rPr lang="en-US" sz="8800" b="1" dirty="0" smtClean="0">
                <a:effectLst>
                  <a:glow rad="127000">
                    <a:schemeClr val="tx1"/>
                  </a:glow>
                </a:effectLst>
                <a:latin typeface="Arial" charset="0"/>
                <a:ea typeface="ＭＳ Ｐゴシック" charset="0"/>
                <a:cs typeface="ＭＳ Ｐゴシック" charset="0"/>
              </a:rPr>
              <a:t>Worry.</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0015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4999" y="0"/>
            <a:ext cx="5312833" cy="6821678"/>
          </a:xfrm>
          <a:prstGeom prst="rect">
            <a:avLst/>
          </a:prstGeom>
        </p:spPr>
      </p:pic>
      <p:sp>
        <p:nvSpPr>
          <p:cNvPr id="900098" name="Rectangle 2"/>
          <p:cNvSpPr>
            <a:spLocks noGrp="1" noChangeArrowheads="1"/>
          </p:cNvSpPr>
          <p:nvPr>
            <p:ph type="ctrTitle"/>
          </p:nvPr>
        </p:nvSpPr>
        <p:spPr>
          <a:xfrm>
            <a:off x="2586182" y="269742"/>
            <a:ext cx="3856182" cy="769349"/>
          </a:xfrm>
          <a:solidFill>
            <a:schemeClr val="bg1"/>
          </a:solidFill>
          <a:effectLst/>
          <a:extLst/>
        </p:spPr>
        <p:txBody>
          <a:bodyPr/>
          <a:lstStyle/>
          <a:p>
            <a:pPr>
              <a:defRPr/>
            </a:pPr>
            <a:r>
              <a:rPr lang="en-US" sz="5400" b="1" dirty="0" smtClean="0">
                <a:solidFill>
                  <a:srgbClr val="000000"/>
                </a:solidFill>
                <a:effectLst/>
                <a:latin typeface="Arial" charset="0"/>
                <a:ea typeface="ＭＳ Ｐゴシック" charset="0"/>
                <a:cs typeface="ＭＳ Ｐゴシック" charset="0"/>
              </a:rPr>
              <a:t>What if</a:t>
            </a:r>
            <a:r>
              <a:rPr lang="is-IS" sz="5400" b="1" dirty="0" smtClean="0">
                <a:solidFill>
                  <a:srgbClr val="000000"/>
                </a:solidFill>
                <a:effectLst/>
                <a:latin typeface="Arial" charset="0"/>
                <a:ea typeface="ＭＳ Ｐゴシック" charset="0"/>
                <a:cs typeface="ＭＳ Ｐゴシック" charset="0"/>
              </a:rPr>
              <a:t>…?</a:t>
            </a:r>
            <a:endParaRPr lang="en-US" sz="54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0798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Worry.</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43000"/>
            <a:ext cx="9144000" cy="4572000"/>
          </a:xfrm>
          <a:prstGeom prst="rect">
            <a:avLst/>
          </a:prstGeom>
        </p:spPr>
      </p:pic>
    </p:spTree>
    <p:extLst>
      <p:ext uri="{BB962C8B-B14F-4D97-AF65-F5344CB8AC3E}">
        <p14:creationId xmlns:p14="http://schemas.microsoft.com/office/powerpoint/2010/main" val="13867318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Worry.</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46664" y="-1"/>
            <a:ext cx="7429500" cy="6890861"/>
          </a:xfrm>
          <a:prstGeom prst="rect">
            <a:avLst/>
          </a:prstGeom>
        </p:spPr>
      </p:pic>
    </p:spTree>
    <p:extLst>
      <p:ext uri="{BB962C8B-B14F-4D97-AF65-F5344CB8AC3E}">
        <p14:creationId xmlns:p14="http://schemas.microsoft.com/office/powerpoint/2010/main" val="2240798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1398</TotalTime>
  <Words>2835</Words>
  <Application>Microsoft Macintosh PowerPoint</Application>
  <PresentationFormat>On-screen Show (4:3)</PresentationFormat>
  <Paragraphs>317</Paragraphs>
  <Slides>59</Slides>
  <Notes>57</Notes>
  <HiddenSlides>0</HiddenSlides>
  <MMClips>0</MMClip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49_Blank Presentation</vt:lpstr>
      <vt:lpstr>7_Default Design</vt:lpstr>
      <vt:lpstr>Trust or Worry</vt:lpstr>
      <vt:lpstr>Black</vt:lpstr>
      <vt:lpstr>The glass</vt:lpstr>
      <vt:lpstr>Which one are you?</vt:lpstr>
      <vt:lpstr>The glass</vt:lpstr>
      <vt:lpstr>Worry.</vt:lpstr>
      <vt:lpstr>What if…?</vt:lpstr>
      <vt:lpstr>Worry.</vt:lpstr>
      <vt:lpstr>Worry.</vt:lpstr>
      <vt:lpstr>How can you be free from worry?</vt:lpstr>
      <vt:lpstr>Worries, then and now.</vt:lpstr>
      <vt:lpstr>Worries, then and now.</vt:lpstr>
      <vt:lpstr>Today we'll see three ways not to worry.</vt:lpstr>
      <vt:lpstr>I. Realize that God feeds you while worry eats you up (6:25-27). </vt:lpstr>
      <vt:lpstr>Don't worry about food, drink, or clothes (6:25). </vt:lpstr>
      <vt:lpstr>An Objection:   "But if I lay up treasures in heaven, how will I have enough here on earth?"</vt:lpstr>
      <vt:lpstr>"The person who pursues money thinks that riches will solve his problems, when in reality, riches will create more problems! Material wealth gives a dangerous, false sense of security, and that feeling ends in tragedy"  (Warren Wiersbe, BE Series, 62). </vt:lpstr>
      <vt:lpstr>WHAT WE WORRY ABOUT…</vt:lpstr>
      <vt:lpstr>God will feed you more than diligent birds as He values you more (6:26). </vt:lpstr>
      <vt:lpstr>Will worry for food</vt:lpstr>
      <vt:lpstr>God will feed you more than diligent birds as He values you more (6:26 NIV): </vt:lpstr>
      <vt:lpstr>God will feed you more than diligent birds as He values you more (6:26). </vt:lpstr>
      <vt:lpstr>Worry doesn't help us live even one hour longer (6:27). </vt:lpstr>
      <vt:lpstr>Don't Worry.</vt:lpstr>
      <vt:lpstr>"Worry never robs tomorrow of its sorrow. It only saps today of its joy."   —Leo Buscaglia</vt:lpstr>
      <vt:lpstr>Do people think that worry will give them a longer life (6:27)? </vt:lpstr>
      <vt:lpstr>How can you be free from worry?</vt:lpstr>
      <vt:lpstr>I. Realize that God feeds you while worry eats you up (6:25-27). </vt:lpstr>
      <vt:lpstr>II. Realize that God clothes nature without nature worrying (6:28-30). </vt:lpstr>
      <vt:lpstr>Don't worry about clothes (6:28a). </vt:lpstr>
      <vt:lpstr>Madison Avenue Clothes</vt:lpstr>
      <vt:lpstr>Our Worry About Clothes</vt:lpstr>
      <vt:lpstr>Worry.</vt:lpstr>
      <vt:lpstr>Worry.</vt:lpstr>
      <vt:lpstr>Wealth insulates us.</vt:lpstr>
      <vt:lpstr>God clothes lilies even better than he clothed Solomon (6:28b-29). </vt:lpstr>
      <vt:lpstr>God cares for passing grass, so he'll care for precious people like us (6:30). </vt:lpstr>
      <vt:lpstr>How can you be free from worry?</vt:lpstr>
      <vt:lpstr>I. Realize that God feeds you while worry eats you up (6:25-27). </vt:lpstr>
      <vt:lpstr>II. Realize that God clothes nature without nature worrying (6:28-30). </vt:lpstr>
      <vt:lpstr>III. Trust God that you'll rule with Jesus (6:31-34). </vt:lpstr>
      <vt:lpstr>Therefore, replace worry with seeking Christ's rule on earth (6:31-33). </vt:lpstr>
      <vt:lpstr>"Don't worry about what I'm doing. Worry about why you're worried about what I'm doing."</vt:lpstr>
      <vt:lpstr>HIS KINGDOM &amp; HIS RIGHTEOUSNESS</vt:lpstr>
      <vt:lpstr>The Kingdom of God</vt:lpstr>
      <vt:lpstr>Therefore, replace cares for tomorrow with trust in God today (6:34). </vt:lpstr>
      <vt:lpstr>Don't worry about</vt:lpstr>
      <vt:lpstr>—Corrie ten Boom—</vt:lpstr>
      <vt:lpstr>How can you be free from worry?</vt:lpstr>
      <vt:lpstr>The Main Idea</vt:lpstr>
      <vt:lpstr>I. Realize that God feeds you while worry eats you up (6:25-27). </vt:lpstr>
      <vt:lpstr>II. Realize that God clothes nature without nature worrying (6:28-30). </vt:lpstr>
      <vt:lpstr>III. Trust God that you'll rule with Jesus (6:31-34). </vt:lpstr>
      <vt:lpstr>"Don't worry."</vt:lpstr>
      <vt:lpstr>Worry.</vt:lpstr>
      <vt:lpstr>Worry Flow Chart</vt:lpstr>
      <vt:lpstr>I am too positive to be doubtful, too optimistic to be fearful and too determined to be defeated.</vt:lpstr>
      <vt:lpstr>Black</vt:lpstr>
      <vt:lpstr>NT Sermons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134</cp:revision>
  <dcterms:created xsi:type="dcterms:W3CDTF">2014-08-02T06:39:19Z</dcterms:created>
  <dcterms:modified xsi:type="dcterms:W3CDTF">2016-05-15T01:38:02Z</dcterms:modified>
</cp:coreProperties>
</file>